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5" r:id="rId5"/>
    <p:sldId id="266" r:id="rId6"/>
    <p:sldId id="267" r:id="rId7"/>
    <p:sldId id="268" r:id="rId8"/>
    <p:sldId id="269" r:id="rId9"/>
    <p:sldId id="270" r:id="rId10"/>
    <p:sldId id="271" r:id="rId11"/>
    <p:sldId id="272" r:id="rId12"/>
    <p:sldId id="273" r:id="rId13"/>
    <p:sldId id="281" r:id="rId14"/>
    <p:sldId id="274" r:id="rId15"/>
    <p:sldId id="275" r:id="rId16"/>
    <p:sldId id="276" r:id="rId17"/>
    <p:sldId id="277" r:id="rId18"/>
    <p:sldId id="278" r:id="rId19"/>
    <p:sldId id="279" r:id="rId20"/>
    <p:sldId id="262" r:id="rId21"/>
    <p:sldId id="28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0" d="100"/>
          <a:sy n="70" d="100"/>
        </p:scale>
        <p:origin x="-720"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B597B5-C893-4095-8357-5919F9CF5B2F}" type="datetimeFigureOut">
              <a:rPr lang="en-US" smtClean="0"/>
              <a:t>10/29/2019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4BA8B4-742B-44F4-91F5-043E26B71D5D}" type="slidenum">
              <a:rPr lang="en-US" smtClean="0"/>
              <a:t>‹N°›</a:t>
            </a:fld>
            <a:endParaRPr lang="en-US"/>
          </a:p>
        </p:txBody>
      </p:sp>
    </p:spTree>
    <p:extLst>
      <p:ext uri="{BB962C8B-B14F-4D97-AF65-F5344CB8AC3E}">
        <p14:creationId xmlns:p14="http://schemas.microsoft.com/office/powerpoint/2010/main" val="1192104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B597B5-C893-4095-8357-5919F9CF5B2F}" type="datetimeFigureOut">
              <a:rPr lang="en-US" smtClean="0"/>
              <a:t>10/29/2019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4BA8B4-742B-44F4-91F5-043E26B71D5D}" type="slidenum">
              <a:rPr lang="en-US" smtClean="0"/>
              <a:t>‹N°›</a:t>
            </a:fld>
            <a:endParaRPr lang="en-US"/>
          </a:p>
        </p:txBody>
      </p:sp>
    </p:spTree>
    <p:extLst>
      <p:ext uri="{BB962C8B-B14F-4D97-AF65-F5344CB8AC3E}">
        <p14:creationId xmlns:p14="http://schemas.microsoft.com/office/powerpoint/2010/main" val="3264578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B597B5-C893-4095-8357-5919F9CF5B2F}" type="datetimeFigureOut">
              <a:rPr lang="en-US" smtClean="0"/>
              <a:t>10/29/2019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4BA8B4-742B-44F4-91F5-043E26B71D5D}" type="slidenum">
              <a:rPr lang="en-US" smtClean="0"/>
              <a:t>‹N°›</a:t>
            </a:fld>
            <a:endParaRPr lang="en-US"/>
          </a:p>
        </p:txBody>
      </p:sp>
    </p:spTree>
    <p:extLst>
      <p:ext uri="{BB962C8B-B14F-4D97-AF65-F5344CB8AC3E}">
        <p14:creationId xmlns:p14="http://schemas.microsoft.com/office/powerpoint/2010/main" val="2307002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B597B5-C893-4095-8357-5919F9CF5B2F}" type="datetimeFigureOut">
              <a:rPr lang="en-US" smtClean="0"/>
              <a:t>10/29/2019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4BA8B4-742B-44F4-91F5-043E26B71D5D}" type="slidenum">
              <a:rPr lang="en-US" smtClean="0"/>
              <a:t>‹N°›</a:t>
            </a:fld>
            <a:endParaRPr lang="en-US"/>
          </a:p>
        </p:txBody>
      </p:sp>
    </p:spTree>
    <p:extLst>
      <p:ext uri="{BB962C8B-B14F-4D97-AF65-F5344CB8AC3E}">
        <p14:creationId xmlns:p14="http://schemas.microsoft.com/office/powerpoint/2010/main" val="1591816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B597B5-C893-4095-8357-5919F9CF5B2F}" type="datetimeFigureOut">
              <a:rPr lang="en-US" smtClean="0"/>
              <a:t>10/29/2019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4BA8B4-742B-44F4-91F5-043E26B71D5D}" type="slidenum">
              <a:rPr lang="en-US" smtClean="0"/>
              <a:t>‹N°›</a:t>
            </a:fld>
            <a:endParaRPr lang="en-US"/>
          </a:p>
        </p:txBody>
      </p:sp>
    </p:spTree>
    <p:extLst>
      <p:ext uri="{BB962C8B-B14F-4D97-AF65-F5344CB8AC3E}">
        <p14:creationId xmlns:p14="http://schemas.microsoft.com/office/powerpoint/2010/main" val="360818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B597B5-C893-4095-8357-5919F9CF5B2F}" type="datetimeFigureOut">
              <a:rPr lang="en-US" smtClean="0"/>
              <a:t>10/29/2019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4BA8B4-742B-44F4-91F5-043E26B71D5D}" type="slidenum">
              <a:rPr lang="en-US" smtClean="0"/>
              <a:t>‹N°›</a:t>
            </a:fld>
            <a:endParaRPr lang="en-US"/>
          </a:p>
        </p:txBody>
      </p:sp>
    </p:spTree>
    <p:extLst>
      <p:ext uri="{BB962C8B-B14F-4D97-AF65-F5344CB8AC3E}">
        <p14:creationId xmlns:p14="http://schemas.microsoft.com/office/powerpoint/2010/main" val="282165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B597B5-C893-4095-8357-5919F9CF5B2F}" type="datetimeFigureOut">
              <a:rPr lang="en-US" smtClean="0"/>
              <a:t>10/29/2019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4BA8B4-742B-44F4-91F5-043E26B71D5D}" type="slidenum">
              <a:rPr lang="en-US" smtClean="0"/>
              <a:t>‹N°›</a:t>
            </a:fld>
            <a:endParaRPr lang="en-US"/>
          </a:p>
        </p:txBody>
      </p:sp>
    </p:spTree>
    <p:extLst>
      <p:ext uri="{BB962C8B-B14F-4D97-AF65-F5344CB8AC3E}">
        <p14:creationId xmlns:p14="http://schemas.microsoft.com/office/powerpoint/2010/main" val="2444610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B597B5-C893-4095-8357-5919F9CF5B2F}" type="datetimeFigureOut">
              <a:rPr lang="en-US" smtClean="0"/>
              <a:t>10/29/2019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4BA8B4-742B-44F4-91F5-043E26B71D5D}" type="slidenum">
              <a:rPr lang="en-US" smtClean="0"/>
              <a:t>‹N°›</a:t>
            </a:fld>
            <a:endParaRPr lang="en-US"/>
          </a:p>
        </p:txBody>
      </p:sp>
    </p:spTree>
    <p:extLst>
      <p:ext uri="{BB962C8B-B14F-4D97-AF65-F5344CB8AC3E}">
        <p14:creationId xmlns:p14="http://schemas.microsoft.com/office/powerpoint/2010/main" val="2054185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B597B5-C893-4095-8357-5919F9CF5B2F}" type="datetimeFigureOut">
              <a:rPr lang="en-US" smtClean="0"/>
              <a:t>10/29/2019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4BA8B4-742B-44F4-91F5-043E26B71D5D}" type="slidenum">
              <a:rPr lang="en-US" smtClean="0"/>
              <a:t>‹N°›</a:t>
            </a:fld>
            <a:endParaRPr lang="en-US"/>
          </a:p>
        </p:txBody>
      </p:sp>
    </p:spTree>
    <p:extLst>
      <p:ext uri="{BB962C8B-B14F-4D97-AF65-F5344CB8AC3E}">
        <p14:creationId xmlns:p14="http://schemas.microsoft.com/office/powerpoint/2010/main" val="3343880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B597B5-C893-4095-8357-5919F9CF5B2F}" type="datetimeFigureOut">
              <a:rPr lang="en-US" smtClean="0"/>
              <a:t>10/29/2019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4BA8B4-742B-44F4-91F5-043E26B71D5D}" type="slidenum">
              <a:rPr lang="en-US" smtClean="0"/>
              <a:t>‹N°›</a:t>
            </a:fld>
            <a:endParaRPr lang="en-US"/>
          </a:p>
        </p:txBody>
      </p:sp>
    </p:spTree>
    <p:extLst>
      <p:ext uri="{BB962C8B-B14F-4D97-AF65-F5344CB8AC3E}">
        <p14:creationId xmlns:p14="http://schemas.microsoft.com/office/powerpoint/2010/main" val="935480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B597B5-C893-4095-8357-5919F9CF5B2F}" type="datetimeFigureOut">
              <a:rPr lang="en-US" smtClean="0"/>
              <a:t>10/29/2019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4BA8B4-742B-44F4-91F5-043E26B71D5D}" type="slidenum">
              <a:rPr lang="en-US" smtClean="0"/>
              <a:t>‹N°›</a:t>
            </a:fld>
            <a:endParaRPr lang="en-US"/>
          </a:p>
        </p:txBody>
      </p:sp>
    </p:spTree>
    <p:extLst>
      <p:ext uri="{BB962C8B-B14F-4D97-AF65-F5344CB8AC3E}">
        <p14:creationId xmlns:p14="http://schemas.microsoft.com/office/powerpoint/2010/main" val="604834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B597B5-C893-4095-8357-5919F9CF5B2F}" type="datetimeFigureOut">
              <a:rPr lang="en-US" smtClean="0"/>
              <a:t>10/29/2019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4BA8B4-742B-44F4-91F5-043E26B71D5D}" type="slidenum">
              <a:rPr lang="en-US" smtClean="0"/>
              <a:t>‹N°›</a:t>
            </a:fld>
            <a:endParaRPr lang="en-US"/>
          </a:p>
        </p:txBody>
      </p:sp>
    </p:spTree>
    <p:extLst>
      <p:ext uri="{BB962C8B-B14F-4D97-AF65-F5344CB8AC3E}">
        <p14:creationId xmlns:p14="http://schemas.microsoft.com/office/powerpoint/2010/main" val="6201337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23.jpeg"/><Relationship Id="rId7" Type="http://schemas.openxmlformats.org/officeDocument/2006/relationships/image" Target="../media/image1.pn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 Id="rId9" Type="http://schemas.openxmlformats.org/officeDocument/2006/relationships/image" Target="../media/image2.jpeg"/></Relationships>
</file>

<file path=ppt/slides/_rels/slide15.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40.jpeg"/><Relationship Id="rId7" Type="http://schemas.openxmlformats.org/officeDocument/2006/relationships/image" Target="../media/image1.png"/><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16.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49.jpeg"/><Relationship Id="rId2" Type="http://schemas.openxmlformats.org/officeDocument/2006/relationships/image" Target="../media/image44.jpeg"/><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1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media/image52.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23510"/>
            <a:ext cx="12192000" cy="1962690"/>
          </a:xfrm>
        </p:spPr>
        <p:txBody>
          <a:bodyPr>
            <a:noAutofit/>
          </a:bodyPr>
          <a:lstStyle/>
          <a:p>
            <a:pPr>
              <a:lnSpc>
                <a:spcPct val="100000"/>
              </a:lnSpc>
            </a:pPr>
            <a:r>
              <a:rPr lang="en-US" altLang="en-US" sz="4000" b="1" dirty="0" err="1">
                <a:solidFill>
                  <a:srgbClr val="0070C0"/>
                </a:solidFill>
                <a:latin typeface="Verdana" pitchFamily="34" charset="0"/>
              </a:rPr>
              <a:t>IHO</a:t>
            </a:r>
            <a:r>
              <a:rPr lang="en-US" altLang="en-US" sz="4000" b="1" dirty="0">
                <a:solidFill>
                  <a:srgbClr val="0070C0"/>
                </a:solidFill>
                <a:latin typeface="Verdana" pitchFamily="34" charset="0"/>
              </a:rPr>
              <a:t> – NIPPON FOUNDATION</a:t>
            </a:r>
            <a:r>
              <a:rPr lang="en-GB" altLang="en-US" sz="4000" dirty="0">
                <a:solidFill>
                  <a:srgbClr val="0070C0"/>
                </a:solidFill>
                <a:latin typeface="Verdana" pitchFamily="34" charset="0"/>
              </a:rPr>
              <a:t/>
            </a:r>
            <a:br>
              <a:rPr lang="en-GB" altLang="en-US" sz="4000" dirty="0">
                <a:solidFill>
                  <a:srgbClr val="0070C0"/>
                </a:solidFill>
                <a:latin typeface="Verdana" pitchFamily="34" charset="0"/>
              </a:rPr>
            </a:br>
            <a:r>
              <a:rPr lang="en-US" altLang="en-US" sz="4000" b="1" dirty="0">
                <a:solidFill>
                  <a:srgbClr val="0070C0"/>
                </a:solidFill>
                <a:latin typeface="Verdana" pitchFamily="34" charset="0"/>
              </a:rPr>
              <a:t>ALUMNI SEMINAR-2019</a:t>
            </a:r>
            <a:r>
              <a:rPr lang="en-GB" altLang="en-US" sz="4000" dirty="0">
                <a:solidFill>
                  <a:srgbClr val="0070C0"/>
                </a:solidFill>
                <a:latin typeface="Verdana" pitchFamily="34" charset="0"/>
              </a:rPr>
              <a:t/>
            </a:r>
            <a:br>
              <a:rPr lang="en-GB" altLang="en-US" sz="4000" dirty="0">
                <a:solidFill>
                  <a:srgbClr val="0070C0"/>
                </a:solidFill>
                <a:latin typeface="Verdana" pitchFamily="34" charset="0"/>
              </a:rPr>
            </a:br>
            <a:r>
              <a:rPr lang="en-US" sz="4000" b="1" dirty="0">
                <a:solidFill>
                  <a:srgbClr val="0070C0"/>
                </a:solidFill>
                <a:latin typeface="Verdana" pitchFamily="34" charset="0"/>
              </a:rPr>
              <a:t>Singapore from 29 to 31 October 2019</a:t>
            </a:r>
            <a:endParaRPr lang="en-GB" sz="4000" b="1" dirty="0">
              <a:solidFill>
                <a:srgbClr val="0070C0"/>
              </a:solidFill>
              <a:latin typeface="Verdana" pitchFamily="34" charset="0"/>
            </a:endParaRPr>
          </a:p>
        </p:txBody>
      </p:sp>
      <p:sp>
        <p:nvSpPr>
          <p:cNvPr id="8" name="Rectangle 7"/>
          <p:cNvSpPr>
            <a:spLocks noChangeArrowheads="1"/>
          </p:cNvSpPr>
          <p:nvPr/>
        </p:nvSpPr>
        <p:spPr bwMode="auto">
          <a:xfrm>
            <a:off x="250825" y="4724400"/>
            <a:ext cx="8704263" cy="154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15000"/>
              </a:lnSpc>
              <a:spcBef>
                <a:spcPts val="600"/>
              </a:spcBef>
              <a:spcAft>
                <a:spcPts val="600"/>
              </a:spcAft>
            </a:pPr>
            <a:r>
              <a:rPr lang="en-US" sz="2400" b="1" u="sng" dirty="0">
                <a:latin typeface="Arial" charset="0"/>
                <a:ea typeface="Calibri" pitchFamily="34" charset="0"/>
                <a:cs typeface="Arial" charset="0"/>
              </a:rPr>
              <a:t>Presented by:</a:t>
            </a:r>
            <a:endParaRPr lang="en-GB" sz="2400" dirty="0">
              <a:latin typeface="Arial" charset="0"/>
              <a:ea typeface="Calibri" pitchFamily="34" charset="0"/>
              <a:cs typeface="Arial" charset="0"/>
            </a:endParaRPr>
          </a:p>
          <a:p>
            <a:pPr eaLnBrk="1" hangingPunct="1">
              <a:lnSpc>
                <a:spcPct val="115000"/>
              </a:lnSpc>
              <a:spcBef>
                <a:spcPts val="600"/>
              </a:spcBef>
              <a:spcAft>
                <a:spcPts val="600"/>
              </a:spcAft>
            </a:pPr>
            <a:r>
              <a:rPr lang="en-US" sz="2400" b="1" dirty="0">
                <a:latin typeface="Arial" charset="0"/>
                <a:ea typeface="Calibri" pitchFamily="34" charset="0"/>
                <a:cs typeface="Arial" charset="0"/>
              </a:rPr>
              <a:t>Mr. Med </a:t>
            </a:r>
            <a:r>
              <a:rPr lang="en-US" sz="2400" b="1" dirty="0" err="1">
                <a:latin typeface="Arial" charset="0"/>
                <a:ea typeface="Calibri" pitchFamily="34" charset="0"/>
                <a:cs typeface="Arial" charset="0"/>
              </a:rPr>
              <a:t>ZABOUR</a:t>
            </a:r>
            <a:endParaRPr lang="en-GB" sz="2400" dirty="0">
              <a:latin typeface="Arial" charset="0"/>
              <a:ea typeface="Calibri" pitchFamily="34" charset="0"/>
              <a:cs typeface="Arial" charset="0"/>
            </a:endParaRPr>
          </a:p>
          <a:p>
            <a:pPr eaLnBrk="1" hangingPunct="1"/>
            <a:r>
              <a:rPr lang="en-US" sz="2400" b="1" dirty="0">
                <a:latin typeface="Arial" charset="0"/>
                <a:ea typeface="Calibri" pitchFamily="34" charset="0"/>
                <a:cs typeface="Arial" charset="0"/>
              </a:rPr>
              <a:t>From the Algerian Naval Forces Hydrographic </a:t>
            </a:r>
            <a:r>
              <a:rPr lang="en-US" sz="2400" b="1" dirty="0" smtClean="0">
                <a:latin typeface="Arial" charset="0"/>
                <a:ea typeface="Calibri" pitchFamily="34" charset="0"/>
                <a:cs typeface="Arial" charset="0"/>
              </a:rPr>
              <a:t>Office</a:t>
            </a:r>
            <a:endParaRPr lang="en-GB" sz="2400" dirty="0">
              <a:latin typeface="Arial" charset="0"/>
              <a:ea typeface="Calibri" pitchFamily="34" charset="0"/>
              <a:cs typeface="Arial"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831366" y="40944"/>
            <a:ext cx="1283262" cy="1205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p:cNvSpPr>
            <a:spLocks noChangeArrowheads="1"/>
          </p:cNvSpPr>
          <p:nvPr/>
        </p:nvSpPr>
        <p:spPr bwMode="auto">
          <a:xfrm>
            <a:off x="2019869" y="89357"/>
            <a:ext cx="809312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FF00"/>
              </a:buClr>
              <a:buSzPct val="60000"/>
              <a:buFont typeface="Wingdings" panose="05000000000000000000" pitchFamily="2" charset="2"/>
              <a:buChar char="n"/>
              <a:defRPr sz="4000">
                <a:solidFill>
                  <a:srgbClr val="FFFF00"/>
                </a:solidFill>
                <a:latin typeface="Arial Narrow" panose="020B0606020202030204" pitchFamily="34" charset="0"/>
              </a:defRPr>
            </a:lvl1pPr>
            <a:lvl2pPr marL="742950" indent="-285750">
              <a:spcBef>
                <a:spcPct val="20000"/>
              </a:spcBef>
              <a:buClr>
                <a:srgbClr val="FFFF00"/>
              </a:buClr>
              <a:buChar char="•"/>
              <a:defRPr sz="3600">
                <a:solidFill>
                  <a:srgbClr val="FFFF00"/>
                </a:solidFill>
                <a:latin typeface="Arial Narrow" panose="020B0606020202030204" pitchFamily="34" charset="0"/>
              </a:defRPr>
            </a:lvl2pPr>
            <a:lvl3pPr marL="1143000" indent="-228600">
              <a:spcBef>
                <a:spcPct val="20000"/>
              </a:spcBef>
              <a:buClr>
                <a:srgbClr val="FFFF00"/>
              </a:buClr>
              <a:buSzPct val="60000"/>
              <a:buFont typeface="Wingdings" panose="05000000000000000000" pitchFamily="2" charset="2"/>
              <a:buChar char="n"/>
              <a:defRPr sz="3200">
                <a:solidFill>
                  <a:srgbClr val="FFFF00"/>
                </a:solidFill>
                <a:latin typeface="Arial Narrow" panose="020B0606020202030204" pitchFamily="34" charset="0"/>
              </a:defRPr>
            </a:lvl3pPr>
            <a:lvl4pPr marL="1600200" indent="-228600">
              <a:spcBef>
                <a:spcPct val="20000"/>
              </a:spcBef>
              <a:buClr>
                <a:srgbClr val="FFFF00"/>
              </a:buClr>
              <a:buChar char="•"/>
              <a:defRPr sz="2800">
                <a:solidFill>
                  <a:srgbClr val="FFFF00"/>
                </a:solidFill>
                <a:latin typeface="Arial Narrow" panose="020B0606020202030204" pitchFamily="34" charset="0"/>
              </a:defRPr>
            </a:lvl4pPr>
            <a:lvl5pPr marL="2057400" indent="-228600">
              <a:spcBef>
                <a:spcPct val="20000"/>
              </a:spcBef>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5pPr>
            <a:lvl6pPr marL="25146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6pPr>
            <a:lvl7pPr marL="29718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7pPr>
            <a:lvl8pPr marL="34290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8pPr>
            <a:lvl9pPr marL="38862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9pPr>
          </a:lstStyle>
          <a:p>
            <a:pPr algn="ctr" eaLnBrk="1" hangingPunct="1">
              <a:spcBef>
                <a:spcPct val="0"/>
              </a:spcBef>
              <a:buClrTx/>
              <a:buSzTx/>
              <a:buFontTx/>
              <a:buNone/>
            </a:pPr>
            <a:r>
              <a:rPr lang="en-US" altLang="en-US" sz="2800" b="1" dirty="0">
                <a:solidFill>
                  <a:srgbClr val="0070C0"/>
                </a:solidFill>
                <a:latin typeface="Verdana" panose="020B0604030504040204" pitchFamily="34" charset="0"/>
              </a:rPr>
              <a:t>IHO – NIPPON FOUNDATION</a:t>
            </a:r>
            <a:endParaRPr lang="en-GB" altLang="en-US" sz="2800" dirty="0">
              <a:solidFill>
                <a:srgbClr val="0070C0"/>
              </a:solidFill>
              <a:latin typeface="Verdana" panose="020B0604030504040204" pitchFamily="34" charset="0"/>
            </a:endParaRPr>
          </a:p>
          <a:p>
            <a:pPr algn="ctr" eaLnBrk="1" hangingPunct="1">
              <a:spcBef>
                <a:spcPct val="0"/>
              </a:spcBef>
              <a:buClrTx/>
              <a:buSzTx/>
              <a:buFontTx/>
              <a:buNone/>
            </a:pPr>
            <a:r>
              <a:rPr lang="en-US" altLang="en-US" sz="2800" b="1" dirty="0">
                <a:solidFill>
                  <a:srgbClr val="0070C0"/>
                </a:solidFill>
                <a:latin typeface="Verdana" panose="020B0604030504040204" pitchFamily="34" charset="0"/>
              </a:rPr>
              <a:t>ALUMNI </a:t>
            </a:r>
            <a:r>
              <a:rPr lang="en-US" altLang="en-US" sz="2800" b="1" dirty="0" smtClean="0">
                <a:solidFill>
                  <a:srgbClr val="0070C0"/>
                </a:solidFill>
                <a:latin typeface="Verdana" panose="020B0604030504040204" pitchFamily="34" charset="0"/>
              </a:rPr>
              <a:t>SEMINAR</a:t>
            </a:r>
            <a:endParaRPr lang="en-GB" altLang="en-US" sz="2800" dirty="0">
              <a:solidFill>
                <a:srgbClr val="0070C0"/>
              </a:solidFill>
              <a:latin typeface="Verdana" panose="020B0604030504040204" pitchFamily="34" charset="0"/>
            </a:endParaRPr>
          </a:p>
        </p:txBody>
      </p:sp>
      <p:pic>
        <p:nvPicPr>
          <p:cNvPr id="10"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409" y="43452"/>
            <a:ext cx="1214688" cy="1214688"/>
          </a:xfrm>
          <a:prstGeom prst="rect">
            <a:avLst/>
          </a:prstGeom>
        </p:spPr>
      </p:pic>
    </p:spTree>
    <p:extLst>
      <p:ext uri="{BB962C8B-B14F-4D97-AF65-F5344CB8AC3E}">
        <p14:creationId xmlns:p14="http://schemas.microsoft.com/office/powerpoint/2010/main" val="35283096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re 2"/>
          <p:cNvSpPr txBox="1">
            <a:spLocks/>
          </p:cNvSpPr>
          <p:nvPr/>
        </p:nvSpPr>
        <p:spPr bwMode="auto">
          <a:xfrm>
            <a:off x="277284" y="1235015"/>
            <a:ext cx="6491816" cy="3098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pPr eaLnBrk="1" hangingPunct="1"/>
            <a:r>
              <a:rPr lang="en-US" sz="2800" dirty="0">
                <a:latin typeface="Arial" charset="0"/>
                <a:cs typeface="Arial" charset="0"/>
              </a:rPr>
              <a:t>The course environment was perfect. </a:t>
            </a:r>
          </a:p>
          <a:p>
            <a:pPr eaLnBrk="1" hangingPunct="1"/>
            <a:r>
              <a:rPr lang="en-US" sz="2800" dirty="0">
                <a:latin typeface="Arial" charset="0"/>
                <a:cs typeface="Arial" charset="0"/>
              </a:rPr>
              <a:t>Very experiment, professional, very supportive and serious trainers, good accommodations, adequate means, serious trainees which allow me to gather maximum knowledge.</a:t>
            </a:r>
            <a:endParaRPr lang="fr-FR" sz="2800" dirty="0">
              <a:latin typeface="Arial" charset="0"/>
              <a:cs typeface="Arial" charset="0"/>
            </a:endParaRPr>
          </a:p>
        </p:txBody>
      </p:sp>
      <p:pic>
        <p:nvPicPr>
          <p:cNvPr id="21507" name="Imag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7284" y="4107977"/>
            <a:ext cx="6039549" cy="2647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Imag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08613" y="1637288"/>
            <a:ext cx="5483338" cy="308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831366" y="40944"/>
            <a:ext cx="1283262" cy="1205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3"/>
          <p:cNvSpPr>
            <a:spLocks noChangeArrowheads="1"/>
          </p:cNvSpPr>
          <p:nvPr/>
        </p:nvSpPr>
        <p:spPr bwMode="auto">
          <a:xfrm>
            <a:off x="2019869" y="89357"/>
            <a:ext cx="809312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FF00"/>
              </a:buClr>
              <a:buSzPct val="60000"/>
              <a:buFont typeface="Wingdings" panose="05000000000000000000" pitchFamily="2" charset="2"/>
              <a:buChar char="n"/>
              <a:defRPr sz="4000">
                <a:solidFill>
                  <a:srgbClr val="FFFF00"/>
                </a:solidFill>
                <a:latin typeface="Arial Narrow" panose="020B0606020202030204" pitchFamily="34" charset="0"/>
              </a:defRPr>
            </a:lvl1pPr>
            <a:lvl2pPr marL="742950" indent="-285750">
              <a:spcBef>
                <a:spcPct val="20000"/>
              </a:spcBef>
              <a:buClr>
                <a:srgbClr val="FFFF00"/>
              </a:buClr>
              <a:buChar char="•"/>
              <a:defRPr sz="3600">
                <a:solidFill>
                  <a:srgbClr val="FFFF00"/>
                </a:solidFill>
                <a:latin typeface="Arial Narrow" panose="020B0606020202030204" pitchFamily="34" charset="0"/>
              </a:defRPr>
            </a:lvl2pPr>
            <a:lvl3pPr marL="1143000" indent="-228600">
              <a:spcBef>
                <a:spcPct val="20000"/>
              </a:spcBef>
              <a:buClr>
                <a:srgbClr val="FFFF00"/>
              </a:buClr>
              <a:buSzPct val="60000"/>
              <a:buFont typeface="Wingdings" panose="05000000000000000000" pitchFamily="2" charset="2"/>
              <a:buChar char="n"/>
              <a:defRPr sz="3200">
                <a:solidFill>
                  <a:srgbClr val="FFFF00"/>
                </a:solidFill>
                <a:latin typeface="Arial Narrow" panose="020B0606020202030204" pitchFamily="34" charset="0"/>
              </a:defRPr>
            </a:lvl3pPr>
            <a:lvl4pPr marL="1600200" indent="-228600">
              <a:spcBef>
                <a:spcPct val="20000"/>
              </a:spcBef>
              <a:buClr>
                <a:srgbClr val="FFFF00"/>
              </a:buClr>
              <a:buChar char="•"/>
              <a:defRPr sz="2800">
                <a:solidFill>
                  <a:srgbClr val="FFFF00"/>
                </a:solidFill>
                <a:latin typeface="Arial Narrow" panose="020B0606020202030204" pitchFamily="34" charset="0"/>
              </a:defRPr>
            </a:lvl4pPr>
            <a:lvl5pPr marL="2057400" indent="-228600">
              <a:spcBef>
                <a:spcPct val="20000"/>
              </a:spcBef>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5pPr>
            <a:lvl6pPr marL="25146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6pPr>
            <a:lvl7pPr marL="29718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7pPr>
            <a:lvl8pPr marL="34290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8pPr>
            <a:lvl9pPr marL="38862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9pPr>
          </a:lstStyle>
          <a:p>
            <a:pPr algn="ctr" eaLnBrk="1" hangingPunct="1">
              <a:spcBef>
                <a:spcPct val="0"/>
              </a:spcBef>
              <a:buClrTx/>
              <a:buSzTx/>
              <a:buFontTx/>
              <a:buNone/>
            </a:pPr>
            <a:r>
              <a:rPr lang="en-US" altLang="en-US" sz="2800" b="1" dirty="0">
                <a:solidFill>
                  <a:srgbClr val="0070C0"/>
                </a:solidFill>
                <a:latin typeface="Verdana" panose="020B0604030504040204" pitchFamily="34" charset="0"/>
              </a:rPr>
              <a:t>IHO – NIPPON FOUNDATION</a:t>
            </a:r>
            <a:endParaRPr lang="en-GB" altLang="en-US" sz="2800" dirty="0">
              <a:solidFill>
                <a:srgbClr val="0070C0"/>
              </a:solidFill>
              <a:latin typeface="Verdana" panose="020B0604030504040204" pitchFamily="34" charset="0"/>
            </a:endParaRPr>
          </a:p>
          <a:p>
            <a:pPr algn="ctr" eaLnBrk="1" hangingPunct="1">
              <a:spcBef>
                <a:spcPct val="0"/>
              </a:spcBef>
              <a:buClrTx/>
              <a:buSzTx/>
              <a:buFontTx/>
              <a:buNone/>
            </a:pPr>
            <a:r>
              <a:rPr lang="en-US" altLang="en-US" sz="2800" b="1" dirty="0">
                <a:solidFill>
                  <a:srgbClr val="0070C0"/>
                </a:solidFill>
                <a:latin typeface="Verdana" panose="020B0604030504040204" pitchFamily="34" charset="0"/>
              </a:rPr>
              <a:t>ALUMNI </a:t>
            </a:r>
            <a:r>
              <a:rPr lang="en-US" altLang="en-US" sz="2800" b="1" dirty="0" smtClean="0">
                <a:solidFill>
                  <a:srgbClr val="0070C0"/>
                </a:solidFill>
                <a:latin typeface="Verdana" panose="020B0604030504040204" pitchFamily="34" charset="0"/>
              </a:rPr>
              <a:t>SEMINAR</a:t>
            </a:r>
            <a:endParaRPr lang="en-GB" altLang="en-US" sz="2800" dirty="0">
              <a:solidFill>
                <a:srgbClr val="0070C0"/>
              </a:solidFill>
              <a:latin typeface="Verdana" panose="020B0604030504040204" pitchFamily="34" charset="0"/>
            </a:endParaRPr>
          </a:p>
        </p:txBody>
      </p:sp>
      <p:pic>
        <p:nvPicPr>
          <p:cNvPr id="12"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409" y="43452"/>
            <a:ext cx="1214688" cy="1214688"/>
          </a:xfrm>
          <a:prstGeom prst="rect">
            <a:avLst/>
          </a:prstGeom>
        </p:spPr>
      </p:pic>
    </p:spTree>
    <p:extLst>
      <p:ext uri="{BB962C8B-B14F-4D97-AF65-F5344CB8AC3E}">
        <p14:creationId xmlns:p14="http://schemas.microsoft.com/office/powerpoint/2010/main" val="8516328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7865068" y="1733250"/>
            <a:ext cx="4303183" cy="2408238"/>
          </a:xfrm>
        </p:spPr>
      </p:pic>
      <p:sp>
        <p:nvSpPr>
          <p:cNvPr id="22531" name="Titre 2"/>
          <p:cNvSpPr>
            <a:spLocks noGrp="1"/>
          </p:cNvSpPr>
          <p:nvPr>
            <p:ph type="title"/>
          </p:nvPr>
        </p:nvSpPr>
        <p:spPr>
          <a:xfrm>
            <a:off x="838200" y="1125125"/>
            <a:ext cx="10515600" cy="727405"/>
          </a:xfrm>
        </p:spPr>
        <p:txBody>
          <a:bodyPr/>
          <a:lstStyle/>
          <a:p>
            <a:pPr algn="ctr" eaLnBrk="1" hangingPunct="1"/>
            <a:r>
              <a:rPr lang="en-US" sz="2800" b="1" dirty="0" smtClean="0">
                <a:solidFill>
                  <a:schemeClr val="tx1"/>
                </a:solidFill>
                <a:latin typeface="Arial" charset="0"/>
                <a:cs typeface="Arial" charset="0"/>
              </a:rPr>
              <a:t>Very supportive and serious training staff</a:t>
            </a:r>
            <a:endParaRPr lang="fr-FR" sz="2800" b="1" dirty="0" smtClean="0">
              <a:latin typeface="Arial" charset="0"/>
              <a:cs typeface="Arial" charset="0"/>
            </a:endParaRPr>
          </a:p>
        </p:txBody>
      </p:sp>
      <p:pic>
        <p:nvPicPr>
          <p:cNvPr id="22532" name="Imag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375" y="1757063"/>
            <a:ext cx="4370917"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Imag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22734" y="4349451"/>
            <a:ext cx="4343400" cy="243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Imag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28167" y="1757064"/>
            <a:ext cx="2954867"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Imag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20184" y="4349450"/>
            <a:ext cx="4370917"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0831366" y="40944"/>
            <a:ext cx="1283262" cy="1205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3"/>
          <p:cNvSpPr>
            <a:spLocks noChangeArrowheads="1"/>
          </p:cNvSpPr>
          <p:nvPr/>
        </p:nvSpPr>
        <p:spPr bwMode="auto">
          <a:xfrm>
            <a:off x="2019869" y="89357"/>
            <a:ext cx="809312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FF00"/>
              </a:buClr>
              <a:buSzPct val="60000"/>
              <a:buFont typeface="Wingdings" panose="05000000000000000000" pitchFamily="2" charset="2"/>
              <a:buChar char="n"/>
              <a:defRPr sz="4000">
                <a:solidFill>
                  <a:srgbClr val="FFFF00"/>
                </a:solidFill>
                <a:latin typeface="Arial Narrow" panose="020B0606020202030204" pitchFamily="34" charset="0"/>
              </a:defRPr>
            </a:lvl1pPr>
            <a:lvl2pPr marL="742950" indent="-285750">
              <a:spcBef>
                <a:spcPct val="20000"/>
              </a:spcBef>
              <a:buClr>
                <a:srgbClr val="FFFF00"/>
              </a:buClr>
              <a:buChar char="•"/>
              <a:defRPr sz="3600">
                <a:solidFill>
                  <a:srgbClr val="FFFF00"/>
                </a:solidFill>
                <a:latin typeface="Arial Narrow" panose="020B0606020202030204" pitchFamily="34" charset="0"/>
              </a:defRPr>
            </a:lvl2pPr>
            <a:lvl3pPr marL="1143000" indent="-228600">
              <a:spcBef>
                <a:spcPct val="20000"/>
              </a:spcBef>
              <a:buClr>
                <a:srgbClr val="FFFF00"/>
              </a:buClr>
              <a:buSzPct val="60000"/>
              <a:buFont typeface="Wingdings" panose="05000000000000000000" pitchFamily="2" charset="2"/>
              <a:buChar char="n"/>
              <a:defRPr sz="3200">
                <a:solidFill>
                  <a:srgbClr val="FFFF00"/>
                </a:solidFill>
                <a:latin typeface="Arial Narrow" panose="020B0606020202030204" pitchFamily="34" charset="0"/>
              </a:defRPr>
            </a:lvl3pPr>
            <a:lvl4pPr marL="1600200" indent="-228600">
              <a:spcBef>
                <a:spcPct val="20000"/>
              </a:spcBef>
              <a:buClr>
                <a:srgbClr val="FFFF00"/>
              </a:buClr>
              <a:buChar char="•"/>
              <a:defRPr sz="2800">
                <a:solidFill>
                  <a:srgbClr val="FFFF00"/>
                </a:solidFill>
                <a:latin typeface="Arial Narrow" panose="020B0606020202030204" pitchFamily="34" charset="0"/>
              </a:defRPr>
            </a:lvl4pPr>
            <a:lvl5pPr marL="2057400" indent="-228600">
              <a:spcBef>
                <a:spcPct val="20000"/>
              </a:spcBef>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5pPr>
            <a:lvl6pPr marL="25146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6pPr>
            <a:lvl7pPr marL="29718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7pPr>
            <a:lvl8pPr marL="34290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8pPr>
            <a:lvl9pPr marL="38862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9pPr>
          </a:lstStyle>
          <a:p>
            <a:pPr algn="ctr" eaLnBrk="1" hangingPunct="1">
              <a:spcBef>
                <a:spcPct val="0"/>
              </a:spcBef>
              <a:buClrTx/>
              <a:buSzTx/>
              <a:buFontTx/>
              <a:buNone/>
            </a:pPr>
            <a:r>
              <a:rPr lang="en-US" altLang="en-US" sz="2800" b="1" dirty="0">
                <a:solidFill>
                  <a:srgbClr val="0070C0"/>
                </a:solidFill>
                <a:latin typeface="Verdana" panose="020B0604030504040204" pitchFamily="34" charset="0"/>
              </a:rPr>
              <a:t>IHO – NIPPON FOUNDATION</a:t>
            </a:r>
            <a:endParaRPr lang="en-GB" altLang="en-US" sz="2800" dirty="0">
              <a:solidFill>
                <a:srgbClr val="0070C0"/>
              </a:solidFill>
              <a:latin typeface="Verdana" panose="020B0604030504040204" pitchFamily="34" charset="0"/>
            </a:endParaRPr>
          </a:p>
          <a:p>
            <a:pPr algn="ctr" eaLnBrk="1" hangingPunct="1">
              <a:spcBef>
                <a:spcPct val="0"/>
              </a:spcBef>
              <a:buClrTx/>
              <a:buSzTx/>
              <a:buFontTx/>
              <a:buNone/>
            </a:pPr>
            <a:r>
              <a:rPr lang="en-US" altLang="en-US" sz="2800" b="1" dirty="0">
                <a:solidFill>
                  <a:srgbClr val="0070C0"/>
                </a:solidFill>
                <a:latin typeface="Verdana" panose="020B0604030504040204" pitchFamily="34" charset="0"/>
              </a:rPr>
              <a:t>ALUMNI </a:t>
            </a:r>
            <a:r>
              <a:rPr lang="en-US" altLang="en-US" sz="2800" b="1" dirty="0" smtClean="0">
                <a:solidFill>
                  <a:srgbClr val="0070C0"/>
                </a:solidFill>
                <a:latin typeface="Verdana" panose="020B0604030504040204" pitchFamily="34" charset="0"/>
              </a:rPr>
              <a:t>SEMINAR</a:t>
            </a:r>
            <a:endParaRPr lang="en-GB" altLang="en-US" sz="2800" dirty="0">
              <a:solidFill>
                <a:srgbClr val="0070C0"/>
              </a:solidFill>
              <a:latin typeface="Verdana" panose="020B0604030504040204" pitchFamily="34" charset="0"/>
            </a:endParaRPr>
          </a:p>
        </p:txBody>
      </p:sp>
      <p:pic>
        <p:nvPicPr>
          <p:cNvPr id="13"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409" y="43452"/>
            <a:ext cx="1214688" cy="1214688"/>
          </a:xfrm>
          <a:prstGeom prst="rect">
            <a:avLst/>
          </a:prstGeom>
        </p:spPr>
      </p:pic>
    </p:spTree>
    <p:extLst>
      <p:ext uri="{BB962C8B-B14F-4D97-AF65-F5344CB8AC3E}">
        <p14:creationId xmlns:p14="http://schemas.microsoft.com/office/powerpoint/2010/main" val="18132856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Imag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18988" y="3925284"/>
            <a:ext cx="5112016" cy="255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71250" y="1262190"/>
            <a:ext cx="10972800" cy="1041247"/>
          </a:xfrm>
          <a:prstGeom prst="rect">
            <a:avLst/>
          </a:prstGeom>
        </p:spPr>
        <p:txBody>
          <a:bodyPr>
            <a:spAutoFit/>
          </a:bodyPr>
          <a:lstStyle/>
          <a:p>
            <a:pPr algn="just" eaLnBrk="1" fontAlgn="auto" hangingPunct="1">
              <a:lnSpc>
                <a:spcPct val="115000"/>
              </a:lnSpc>
              <a:spcAft>
                <a:spcPts val="1000"/>
              </a:spcAft>
              <a:defRPr/>
            </a:pPr>
            <a:r>
              <a:rPr lang="en-US" sz="2800" dirty="0">
                <a:latin typeface="Arial" panose="020B0604020202020204" pitchFamily="34" charset="0"/>
                <a:ea typeface="+mj-ea"/>
                <a:cs typeface="Arial" panose="020B0604020202020204" pitchFamily="34" charset="0"/>
              </a:rPr>
              <a:t>During the course, I had the chance to visit many places in UK</a:t>
            </a:r>
            <a:r>
              <a:rPr lang="en-US" sz="2800" dirty="0" smtClean="0">
                <a:latin typeface="Arial" panose="020B0604020202020204" pitchFamily="34" charset="0"/>
                <a:ea typeface="+mj-ea"/>
                <a:cs typeface="Arial" panose="020B0604020202020204" pitchFamily="34" charset="0"/>
              </a:rPr>
              <a:t>, </a:t>
            </a:r>
            <a:r>
              <a:rPr lang="en-US" sz="2800" dirty="0">
                <a:latin typeface="Arial" panose="020B0604020202020204" pitchFamily="34" charset="0"/>
                <a:ea typeface="+mj-ea"/>
                <a:cs typeface="Arial" panose="020B0604020202020204" pitchFamily="34" charset="0"/>
              </a:rPr>
              <a:t>one Saturday of tow, a city or a village was be </a:t>
            </a:r>
            <a:r>
              <a:rPr lang="en-US" sz="2800" dirty="0" smtClean="0">
                <a:latin typeface="Arial" panose="020B0604020202020204" pitchFamily="34" charset="0"/>
                <a:ea typeface="+mj-ea"/>
                <a:cs typeface="Arial" panose="020B0604020202020204" pitchFamily="34" charset="0"/>
              </a:rPr>
              <a:t>visited.</a:t>
            </a:r>
            <a:endParaRPr lang="en-GB" sz="2800" dirty="0">
              <a:latin typeface="Arial" panose="020B0604020202020204" pitchFamily="34" charset="0"/>
              <a:ea typeface="+mj-ea"/>
              <a:cs typeface="Arial" panose="020B0604020202020204" pitchFamily="34" charset="0"/>
            </a:endParaRPr>
          </a:p>
        </p:txBody>
      </p:sp>
      <p:pic>
        <p:nvPicPr>
          <p:cNvPr id="23557" name="Imag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250" y="3133945"/>
            <a:ext cx="3342905" cy="3342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Espace réservé du contenu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3414154" y="2292816"/>
            <a:ext cx="4312529" cy="2427994"/>
          </a:xfrm>
          <a:prstGeom prst="rect">
            <a:avLst/>
          </a:prstGeom>
        </p:spPr>
      </p:pic>
      <p:pic>
        <p:nvPicPr>
          <p:cNvPr id="10"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831366" y="40944"/>
            <a:ext cx="1283262" cy="1205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3"/>
          <p:cNvSpPr>
            <a:spLocks noChangeArrowheads="1"/>
          </p:cNvSpPr>
          <p:nvPr/>
        </p:nvSpPr>
        <p:spPr bwMode="auto">
          <a:xfrm>
            <a:off x="2019869" y="89357"/>
            <a:ext cx="809312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FF00"/>
              </a:buClr>
              <a:buSzPct val="60000"/>
              <a:buFont typeface="Wingdings" panose="05000000000000000000" pitchFamily="2" charset="2"/>
              <a:buChar char="n"/>
              <a:defRPr sz="4000">
                <a:solidFill>
                  <a:srgbClr val="FFFF00"/>
                </a:solidFill>
                <a:latin typeface="Arial Narrow" panose="020B0606020202030204" pitchFamily="34" charset="0"/>
              </a:defRPr>
            </a:lvl1pPr>
            <a:lvl2pPr marL="742950" indent="-285750">
              <a:spcBef>
                <a:spcPct val="20000"/>
              </a:spcBef>
              <a:buClr>
                <a:srgbClr val="FFFF00"/>
              </a:buClr>
              <a:buChar char="•"/>
              <a:defRPr sz="3600">
                <a:solidFill>
                  <a:srgbClr val="FFFF00"/>
                </a:solidFill>
                <a:latin typeface="Arial Narrow" panose="020B0606020202030204" pitchFamily="34" charset="0"/>
              </a:defRPr>
            </a:lvl2pPr>
            <a:lvl3pPr marL="1143000" indent="-228600">
              <a:spcBef>
                <a:spcPct val="20000"/>
              </a:spcBef>
              <a:buClr>
                <a:srgbClr val="FFFF00"/>
              </a:buClr>
              <a:buSzPct val="60000"/>
              <a:buFont typeface="Wingdings" panose="05000000000000000000" pitchFamily="2" charset="2"/>
              <a:buChar char="n"/>
              <a:defRPr sz="3200">
                <a:solidFill>
                  <a:srgbClr val="FFFF00"/>
                </a:solidFill>
                <a:latin typeface="Arial Narrow" panose="020B0606020202030204" pitchFamily="34" charset="0"/>
              </a:defRPr>
            </a:lvl3pPr>
            <a:lvl4pPr marL="1600200" indent="-228600">
              <a:spcBef>
                <a:spcPct val="20000"/>
              </a:spcBef>
              <a:buClr>
                <a:srgbClr val="FFFF00"/>
              </a:buClr>
              <a:buChar char="•"/>
              <a:defRPr sz="2800">
                <a:solidFill>
                  <a:srgbClr val="FFFF00"/>
                </a:solidFill>
                <a:latin typeface="Arial Narrow" panose="020B0606020202030204" pitchFamily="34" charset="0"/>
              </a:defRPr>
            </a:lvl4pPr>
            <a:lvl5pPr marL="2057400" indent="-228600">
              <a:spcBef>
                <a:spcPct val="20000"/>
              </a:spcBef>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5pPr>
            <a:lvl6pPr marL="25146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6pPr>
            <a:lvl7pPr marL="29718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7pPr>
            <a:lvl8pPr marL="34290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8pPr>
            <a:lvl9pPr marL="38862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9pPr>
          </a:lstStyle>
          <a:p>
            <a:pPr algn="ctr" eaLnBrk="1" hangingPunct="1">
              <a:spcBef>
                <a:spcPct val="0"/>
              </a:spcBef>
              <a:buClrTx/>
              <a:buSzTx/>
              <a:buFontTx/>
              <a:buNone/>
            </a:pPr>
            <a:r>
              <a:rPr lang="en-US" altLang="en-US" sz="2800" b="1" dirty="0">
                <a:solidFill>
                  <a:srgbClr val="0070C0"/>
                </a:solidFill>
                <a:latin typeface="Verdana" panose="020B0604030504040204" pitchFamily="34" charset="0"/>
              </a:rPr>
              <a:t>IHO – NIPPON FOUNDATION</a:t>
            </a:r>
            <a:endParaRPr lang="en-GB" altLang="en-US" sz="2800" dirty="0">
              <a:solidFill>
                <a:srgbClr val="0070C0"/>
              </a:solidFill>
              <a:latin typeface="Verdana" panose="020B0604030504040204" pitchFamily="34" charset="0"/>
            </a:endParaRPr>
          </a:p>
          <a:p>
            <a:pPr algn="ctr" eaLnBrk="1" hangingPunct="1">
              <a:spcBef>
                <a:spcPct val="0"/>
              </a:spcBef>
              <a:buClrTx/>
              <a:buSzTx/>
              <a:buFontTx/>
              <a:buNone/>
            </a:pPr>
            <a:r>
              <a:rPr lang="en-US" altLang="en-US" sz="2800" b="1" dirty="0">
                <a:solidFill>
                  <a:srgbClr val="0070C0"/>
                </a:solidFill>
                <a:latin typeface="Verdana" panose="020B0604030504040204" pitchFamily="34" charset="0"/>
              </a:rPr>
              <a:t>ALUMNI </a:t>
            </a:r>
            <a:r>
              <a:rPr lang="en-US" altLang="en-US" sz="2800" b="1" dirty="0" smtClean="0">
                <a:solidFill>
                  <a:srgbClr val="0070C0"/>
                </a:solidFill>
                <a:latin typeface="Verdana" panose="020B0604030504040204" pitchFamily="34" charset="0"/>
              </a:rPr>
              <a:t>SEMINAR</a:t>
            </a:r>
            <a:endParaRPr lang="en-GB" altLang="en-US" sz="2800" dirty="0">
              <a:solidFill>
                <a:srgbClr val="0070C0"/>
              </a:solidFill>
              <a:latin typeface="Verdana" panose="020B0604030504040204" pitchFamily="34" charset="0"/>
            </a:endParaRPr>
          </a:p>
        </p:txBody>
      </p:sp>
      <p:pic>
        <p:nvPicPr>
          <p:cNvPr id="12"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409" y="43452"/>
            <a:ext cx="1214688" cy="1214688"/>
          </a:xfrm>
          <a:prstGeom prst="rect">
            <a:avLst/>
          </a:prstGeom>
        </p:spPr>
      </p:pic>
    </p:spTree>
    <p:extLst>
      <p:ext uri="{BB962C8B-B14F-4D97-AF65-F5344CB8AC3E}">
        <p14:creationId xmlns:p14="http://schemas.microsoft.com/office/powerpoint/2010/main" val="36362180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831366" y="40944"/>
            <a:ext cx="1283262" cy="1205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a:spLocks noChangeArrowheads="1"/>
          </p:cNvSpPr>
          <p:nvPr/>
        </p:nvSpPr>
        <p:spPr bwMode="auto">
          <a:xfrm>
            <a:off x="2019869" y="89357"/>
            <a:ext cx="809312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FF00"/>
              </a:buClr>
              <a:buSzPct val="60000"/>
              <a:buFont typeface="Wingdings" panose="05000000000000000000" pitchFamily="2" charset="2"/>
              <a:buChar char="n"/>
              <a:defRPr sz="4000">
                <a:solidFill>
                  <a:srgbClr val="FFFF00"/>
                </a:solidFill>
                <a:latin typeface="Arial Narrow" panose="020B0606020202030204" pitchFamily="34" charset="0"/>
              </a:defRPr>
            </a:lvl1pPr>
            <a:lvl2pPr marL="742950" indent="-285750">
              <a:spcBef>
                <a:spcPct val="20000"/>
              </a:spcBef>
              <a:buClr>
                <a:srgbClr val="FFFF00"/>
              </a:buClr>
              <a:buChar char="•"/>
              <a:defRPr sz="3600">
                <a:solidFill>
                  <a:srgbClr val="FFFF00"/>
                </a:solidFill>
                <a:latin typeface="Arial Narrow" panose="020B0606020202030204" pitchFamily="34" charset="0"/>
              </a:defRPr>
            </a:lvl2pPr>
            <a:lvl3pPr marL="1143000" indent="-228600">
              <a:spcBef>
                <a:spcPct val="20000"/>
              </a:spcBef>
              <a:buClr>
                <a:srgbClr val="FFFF00"/>
              </a:buClr>
              <a:buSzPct val="60000"/>
              <a:buFont typeface="Wingdings" panose="05000000000000000000" pitchFamily="2" charset="2"/>
              <a:buChar char="n"/>
              <a:defRPr sz="3200">
                <a:solidFill>
                  <a:srgbClr val="FFFF00"/>
                </a:solidFill>
                <a:latin typeface="Arial Narrow" panose="020B0606020202030204" pitchFamily="34" charset="0"/>
              </a:defRPr>
            </a:lvl3pPr>
            <a:lvl4pPr marL="1600200" indent="-228600">
              <a:spcBef>
                <a:spcPct val="20000"/>
              </a:spcBef>
              <a:buClr>
                <a:srgbClr val="FFFF00"/>
              </a:buClr>
              <a:buChar char="•"/>
              <a:defRPr sz="2800">
                <a:solidFill>
                  <a:srgbClr val="FFFF00"/>
                </a:solidFill>
                <a:latin typeface="Arial Narrow" panose="020B0606020202030204" pitchFamily="34" charset="0"/>
              </a:defRPr>
            </a:lvl4pPr>
            <a:lvl5pPr marL="2057400" indent="-228600">
              <a:spcBef>
                <a:spcPct val="20000"/>
              </a:spcBef>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5pPr>
            <a:lvl6pPr marL="25146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6pPr>
            <a:lvl7pPr marL="29718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7pPr>
            <a:lvl8pPr marL="34290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8pPr>
            <a:lvl9pPr marL="38862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9pPr>
          </a:lstStyle>
          <a:p>
            <a:pPr algn="ctr" eaLnBrk="1" hangingPunct="1">
              <a:spcBef>
                <a:spcPct val="0"/>
              </a:spcBef>
              <a:buClrTx/>
              <a:buSzTx/>
              <a:buFontTx/>
              <a:buNone/>
            </a:pPr>
            <a:r>
              <a:rPr lang="en-US" altLang="en-US" sz="2800" b="1" dirty="0">
                <a:solidFill>
                  <a:srgbClr val="0070C0"/>
                </a:solidFill>
                <a:latin typeface="Verdana" panose="020B0604030504040204" pitchFamily="34" charset="0"/>
              </a:rPr>
              <a:t>IHO – NIPPON FOUNDATION</a:t>
            </a:r>
            <a:endParaRPr lang="en-GB" altLang="en-US" sz="2800" dirty="0">
              <a:solidFill>
                <a:srgbClr val="0070C0"/>
              </a:solidFill>
              <a:latin typeface="Verdana" panose="020B0604030504040204" pitchFamily="34" charset="0"/>
            </a:endParaRPr>
          </a:p>
          <a:p>
            <a:pPr algn="ctr" eaLnBrk="1" hangingPunct="1">
              <a:spcBef>
                <a:spcPct val="0"/>
              </a:spcBef>
              <a:buClrTx/>
              <a:buSzTx/>
              <a:buFontTx/>
              <a:buNone/>
            </a:pPr>
            <a:r>
              <a:rPr lang="en-US" altLang="en-US" sz="2800" b="1" dirty="0">
                <a:solidFill>
                  <a:srgbClr val="0070C0"/>
                </a:solidFill>
                <a:latin typeface="Verdana" panose="020B0604030504040204" pitchFamily="34" charset="0"/>
              </a:rPr>
              <a:t>ALUMNI </a:t>
            </a:r>
            <a:r>
              <a:rPr lang="en-US" altLang="en-US" sz="2800" b="1" dirty="0" smtClean="0">
                <a:solidFill>
                  <a:srgbClr val="0070C0"/>
                </a:solidFill>
                <a:latin typeface="Verdana" panose="020B0604030504040204" pitchFamily="34" charset="0"/>
              </a:rPr>
              <a:t>SEMINAR</a:t>
            </a:r>
            <a:endParaRPr lang="en-GB" altLang="en-US" sz="2800" dirty="0">
              <a:solidFill>
                <a:srgbClr val="0070C0"/>
              </a:solidFill>
              <a:latin typeface="Verdana" panose="020B0604030504040204" pitchFamily="34" charset="0"/>
            </a:endParaRPr>
          </a:p>
        </p:txBody>
      </p:sp>
      <p:pic>
        <p:nvPicPr>
          <p:cNvPr id="6"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409" y="43452"/>
            <a:ext cx="1214688" cy="1214688"/>
          </a:xfrm>
          <a:prstGeom prst="rect">
            <a:avLst/>
          </a:prstGeom>
        </p:spPr>
      </p:pic>
      <p:pic>
        <p:nvPicPr>
          <p:cNvPr id="7" name="Imag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85788" y="4212688"/>
            <a:ext cx="6245216" cy="2634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1250" y="4212689"/>
            <a:ext cx="6246695" cy="2634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807726" y="1246311"/>
            <a:ext cx="4967784" cy="279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56794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re 2"/>
          <p:cNvSpPr>
            <a:spLocks noGrp="1"/>
          </p:cNvSpPr>
          <p:nvPr>
            <p:ph type="title"/>
          </p:nvPr>
        </p:nvSpPr>
        <p:spPr>
          <a:xfrm>
            <a:off x="-19775" y="1184638"/>
            <a:ext cx="10972800" cy="639762"/>
          </a:xfrm>
        </p:spPr>
        <p:txBody>
          <a:bodyPr/>
          <a:lstStyle/>
          <a:p>
            <a:pPr eaLnBrk="1" hangingPunct="1"/>
            <a:r>
              <a:rPr lang="en-US" sz="2800" b="1" dirty="0" smtClean="0">
                <a:solidFill>
                  <a:schemeClr val="tx1"/>
                </a:solidFill>
                <a:latin typeface="Arial" charset="0"/>
                <a:cs typeface="Arial" charset="0"/>
              </a:rPr>
              <a:t>Many</a:t>
            </a:r>
            <a:r>
              <a:rPr lang="fr-FR" sz="2800" b="1" dirty="0" smtClean="0">
                <a:solidFill>
                  <a:schemeClr val="tx1"/>
                </a:solidFill>
                <a:latin typeface="Arial" charset="0"/>
                <a:cs typeface="Arial" charset="0"/>
              </a:rPr>
              <a:t> places, </a:t>
            </a:r>
            <a:r>
              <a:rPr lang="en-GB" sz="2800" b="1" dirty="0" smtClean="0">
                <a:solidFill>
                  <a:schemeClr val="tx1"/>
                </a:solidFill>
                <a:latin typeface="Arial" charset="0"/>
                <a:cs typeface="Arial" charset="0"/>
              </a:rPr>
              <a:t>around </a:t>
            </a:r>
            <a:r>
              <a:rPr lang="fr-FR" sz="2800" b="1" dirty="0" smtClean="0">
                <a:solidFill>
                  <a:schemeClr val="tx1"/>
                </a:solidFill>
                <a:latin typeface="Arial" charset="0"/>
                <a:cs typeface="Arial" charset="0"/>
              </a:rPr>
              <a:t>the </a:t>
            </a:r>
            <a:r>
              <a:rPr lang="fr-FR" sz="2800" b="1" dirty="0" err="1" smtClean="0">
                <a:solidFill>
                  <a:schemeClr val="tx1"/>
                </a:solidFill>
                <a:latin typeface="Arial" charset="0"/>
                <a:cs typeface="Arial" charset="0"/>
              </a:rPr>
              <a:t>UK</a:t>
            </a:r>
            <a:r>
              <a:rPr lang="fr-FR" sz="2800" b="1" dirty="0" smtClean="0">
                <a:solidFill>
                  <a:schemeClr val="tx1"/>
                </a:solidFill>
                <a:latin typeface="Arial" charset="0"/>
                <a:cs typeface="Arial" charset="0"/>
              </a:rPr>
              <a:t>, </a:t>
            </a:r>
            <a:r>
              <a:rPr lang="en-GB" sz="2800" b="1" dirty="0" smtClean="0">
                <a:solidFill>
                  <a:schemeClr val="tx1"/>
                </a:solidFill>
                <a:latin typeface="Arial" charset="0"/>
                <a:cs typeface="Arial" charset="0"/>
              </a:rPr>
              <a:t>were</a:t>
            </a:r>
            <a:r>
              <a:rPr lang="fr-FR" sz="2800" b="1" dirty="0" smtClean="0">
                <a:solidFill>
                  <a:schemeClr val="tx1"/>
                </a:solidFill>
                <a:latin typeface="Arial" charset="0"/>
                <a:cs typeface="Arial" charset="0"/>
              </a:rPr>
              <a:t> </a:t>
            </a:r>
            <a:r>
              <a:rPr lang="en-GB" sz="2800" b="1" dirty="0" smtClean="0">
                <a:solidFill>
                  <a:schemeClr val="tx1"/>
                </a:solidFill>
                <a:latin typeface="Arial" charset="0"/>
                <a:cs typeface="Arial" charset="0"/>
              </a:rPr>
              <a:t>visited</a:t>
            </a:r>
          </a:p>
        </p:txBody>
      </p:sp>
      <p:pic>
        <p:nvPicPr>
          <p:cNvPr id="24579" name="Imag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54887" y="1694282"/>
            <a:ext cx="3974102" cy="2224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Imag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44932" y="4192433"/>
            <a:ext cx="3994013" cy="2237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Espace réservé du contenu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459" y="2049964"/>
            <a:ext cx="4002617" cy="186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Imag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336" y="4076240"/>
            <a:ext cx="3990975" cy="224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6" name="Imag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154462" y="1942640"/>
            <a:ext cx="3793067"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7" name="Image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957061" y="4678216"/>
            <a:ext cx="4187871" cy="2095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9616694" y="0"/>
            <a:ext cx="1283262" cy="1205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3"/>
          <p:cNvSpPr>
            <a:spLocks noChangeArrowheads="1"/>
          </p:cNvSpPr>
          <p:nvPr/>
        </p:nvSpPr>
        <p:spPr bwMode="auto">
          <a:xfrm>
            <a:off x="3440906" y="239485"/>
            <a:ext cx="53101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FF00"/>
              </a:buClr>
              <a:buSzPct val="60000"/>
              <a:buFont typeface="Wingdings" panose="05000000000000000000" pitchFamily="2" charset="2"/>
              <a:buChar char="n"/>
              <a:defRPr sz="4000">
                <a:solidFill>
                  <a:srgbClr val="FFFF00"/>
                </a:solidFill>
                <a:latin typeface="Arial Narrow" panose="020B0606020202030204" pitchFamily="34" charset="0"/>
              </a:defRPr>
            </a:lvl1pPr>
            <a:lvl2pPr marL="742950" indent="-285750">
              <a:spcBef>
                <a:spcPct val="20000"/>
              </a:spcBef>
              <a:buClr>
                <a:srgbClr val="FFFF00"/>
              </a:buClr>
              <a:buChar char="•"/>
              <a:defRPr sz="3600">
                <a:solidFill>
                  <a:srgbClr val="FFFF00"/>
                </a:solidFill>
                <a:latin typeface="Arial Narrow" panose="020B0606020202030204" pitchFamily="34" charset="0"/>
              </a:defRPr>
            </a:lvl2pPr>
            <a:lvl3pPr marL="1143000" indent="-228600">
              <a:spcBef>
                <a:spcPct val="20000"/>
              </a:spcBef>
              <a:buClr>
                <a:srgbClr val="FFFF00"/>
              </a:buClr>
              <a:buSzPct val="60000"/>
              <a:buFont typeface="Wingdings" panose="05000000000000000000" pitchFamily="2" charset="2"/>
              <a:buChar char="n"/>
              <a:defRPr sz="3200">
                <a:solidFill>
                  <a:srgbClr val="FFFF00"/>
                </a:solidFill>
                <a:latin typeface="Arial Narrow" panose="020B0606020202030204" pitchFamily="34" charset="0"/>
              </a:defRPr>
            </a:lvl3pPr>
            <a:lvl4pPr marL="1600200" indent="-228600">
              <a:spcBef>
                <a:spcPct val="20000"/>
              </a:spcBef>
              <a:buClr>
                <a:srgbClr val="FFFF00"/>
              </a:buClr>
              <a:buChar char="•"/>
              <a:defRPr sz="2800">
                <a:solidFill>
                  <a:srgbClr val="FFFF00"/>
                </a:solidFill>
                <a:latin typeface="Arial Narrow" panose="020B0606020202030204" pitchFamily="34" charset="0"/>
              </a:defRPr>
            </a:lvl4pPr>
            <a:lvl5pPr marL="2057400" indent="-228600">
              <a:spcBef>
                <a:spcPct val="20000"/>
              </a:spcBef>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5pPr>
            <a:lvl6pPr marL="25146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6pPr>
            <a:lvl7pPr marL="29718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7pPr>
            <a:lvl8pPr marL="34290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8pPr>
            <a:lvl9pPr marL="38862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9pPr>
          </a:lstStyle>
          <a:p>
            <a:pPr algn="ctr" eaLnBrk="1" hangingPunct="1">
              <a:spcBef>
                <a:spcPct val="0"/>
              </a:spcBef>
              <a:buClrTx/>
              <a:buSzTx/>
              <a:buFontTx/>
              <a:buNone/>
            </a:pPr>
            <a:r>
              <a:rPr lang="en-US" altLang="en-US" sz="2400" b="1" dirty="0">
                <a:solidFill>
                  <a:srgbClr val="0070C0"/>
                </a:solidFill>
                <a:latin typeface="Verdana" panose="020B0604030504040204" pitchFamily="34" charset="0"/>
              </a:rPr>
              <a:t>IHO – NIPPON FOUNDATION</a:t>
            </a:r>
            <a:endParaRPr lang="en-GB" altLang="en-US" sz="2400" dirty="0">
              <a:solidFill>
                <a:srgbClr val="0070C0"/>
              </a:solidFill>
              <a:latin typeface="Verdana" panose="020B0604030504040204" pitchFamily="34" charset="0"/>
            </a:endParaRPr>
          </a:p>
          <a:p>
            <a:pPr algn="ctr" eaLnBrk="1" hangingPunct="1">
              <a:spcBef>
                <a:spcPct val="0"/>
              </a:spcBef>
              <a:buClrTx/>
              <a:buSzTx/>
              <a:buFontTx/>
              <a:buNone/>
            </a:pPr>
            <a:r>
              <a:rPr lang="en-US" altLang="en-US" sz="2400" b="1" dirty="0">
                <a:solidFill>
                  <a:srgbClr val="0070C0"/>
                </a:solidFill>
                <a:latin typeface="Verdana" panose="020B0604030504040204" pitchFamily="34" charset="0"/>
              </a:rPr>
              <a:t>ALUMNI </a:t>
            </a:r>
            <a:r>
              <a:rPr lang="en-US" altLang="en-US" sz="2400" b="1" dirty="0" smtClean="0">
                <a:solidFill>
                  <a:srgbClr val="0070C0"/>
                </a:solidFill>
                <a:latin typeface="Verdana" panose="020B0604030504040204" pitchFamily="34" charset="0"/>
              </a:rPr>
              <a:t>SEMINAR</a:t>
            </a:r>
            <a:endParaRPr lang="en-GB" altLang="en-US" sz="2400" dirty="0">
              <a:solidFill>
                <a:srgbClr val="0070C0"/>
              </a:solidFill>
              <a:latin typeface="Verdana" panose="020B0604030504040204" pitchFamily="34" charset="0"/>
            </a:endParaRPr>
          </a:p>
        </p:txBody>
      </p:sp>
      <p:pic>
        <p:nvPicPr>
          <p:cNvPr id="15"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60617" y="-24788"/>
            <a:ext cx="1214688" cy="1214688"/>
          </a:xfrm>
          <a:prstGeom prst="rect">
            <a:avLst/>
          </a:prstGeom>
        </p:spPr>
      </p:pic>
    </p:spTree>
    <p:extLst>
      <p:ext uri="{BB962C8B-B14F-4D97-AF65-F5344CB8AC3E}">
        <p14:creationId xmlns:p14="http://schemas.microsoft.com/office/powerpoint/2010/main" val="37259297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7567085" y="4314014"/>
            <a:ext cx="4373033" cy="2459037"/>
          </a:xfrm>
        </p:spPr>
      </p:pic>
      <p:sp>
        <p:nvSpPr>
          <p:cNvPr id="25603" name="Titre 2"/>
          <p:cNvSpPr>
            <a:spLocks noGrp="1"/>
          </p:cNvSpPr>
          <p:nvPr>
            <p:ph type="title"/>
          </p:nvPr>
        </p:nvSpPr>
        <p:spPr>
          <a:xfrm>
            <a:off x="143934" y="1107226"/>
            <a:ext cx="10972800" cy="642937"/>
          </a:xfrm>
        </p:spPr>
        <p:txBody>
          <a:bodyPr/>
          <a:lstStyle/>
          <a:p>
            <a:pPr eaLnBrk="1" hangingPunct="1"/>
            <a:r>
              <a:rPr lang="fr-FR" sz="2800" b="1" dirty="0" smtClean="0">
                <a:solidFill>
                  <a:schemeClr val="tx1"/>
                </a:solidFill>
                <a:latin typeface="Arial" charset="0"/>
                <a:cs typeface="Arial" charset="0"/>
              </a:rPr>
              <a:t>For not </a:t>
            </a:r>
            <a:r>
              <a:rPr lang="en-GB" sz="2800" b="1" dirty="0" smtClean="0">
                <a:solidFill>
                  <a:schemeClr val="tx1"/>
                </a:solidFill>
                <a:latin typeface="Arial" charset="0"/>
                <a:cs typeface="Arial" charset="0"/>
              </a:rPr>
              <a:t>get bored </a:t>
            </a:r>
            <a:r>
              <a:rPr lang="fr-FR" sz="2800" b="1" dirty="0" smtClean="0">
                <a:solidFill>
                  <a:schemeClr val="tx1"/>
                </a:solidFill>
                <a:latin typeface="Arial" charset="0"/>
                <a:cs typeface="Arial" charset="0"/>
              </a:rPr>
              <a:t>of the course</a:t>
            </a:r>
          </a:p>
        </p:txBody>
      </p:sp>
      <p:pic>
        <p:nvPicPr>
          <p:cNvPr id="25604" name="Espace réservé du contenu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50834" y="1782738"/>
            <a:ext cx="4411133" cy="248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Espace réservé du contenu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976784" y="1335363"/>
            <a:ext cx="2963333" cy="297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Imag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8309" y="1773913"/>
            <a:ext cx="4349751"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Imag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31800" y="4314014"/>
            <a:ext cx="5903384" cy="249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0831366" y="40944"/>
            <a:ext cx="1283262" cy="1205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3"/>
          <p:cNvSpPr>
            <a:spLocks noChangeArrowheads="1"/>
          </p:cNvSpPr>
          <p:nvPr/>
        </p:nvSpPr>
        <p:spPr bwMode="auto">
          <a:xfrm>
            <a:off x="2019869" y="89357"/>
            <a:ext cx="809312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FF00"/>
              </a:buClr>
              <a:buSzPct val="60000"/>
              <a:buFont typeface="Wingdings" panose="05000000000000000000" pitchFamily="2" charset="2"/>
              <a:buChar char="n"/>
              <a:defRPr sz="4000">
                <a:solidFill>
                  <a:srgbClr val="FFFF00"/>
                </a:solidFill>
                <a:latin typeface="Arial Narrow" panose="020B0606020202030204" pitchFamily="34" charset="0"/>
              </a:defRPr>
            </a:lvl1pPr>
            <a:lvl2pPr marL="742950" indent="-285750">
              <a:spcBef>
                <a:spcPct val="20000"/>
              </a:spcBef>
              <a:buClr>
                <a:srgbClr val="FFFF00"/>
              </a:buClr>
              <a:buChar char="•"/>
              <a:defRPr sz="3600">
                <a:solidFill>
                  <a:srgbClr val="FFFF00"/>
                </a:solidFill>
                <a:latin typeface="Arial Narrow" panose="020B0606020202030204" pitchFamily="34" charset="0"/>
              </a:defRPr>
            </a:lvl2pPr>
            <a:lvl3pPr marL="1143000" indent="-228600">
              <a:spcBef>
                <a:spcPct val="20000"/>
              </a:spcBef>
              <a:buClr>
                <a:srgbClr val="FFFF00"/>
              </a:buClr>
              <a:buSzPct val="60000"/>
              <a:buFont typeface="Wingdings" panose="05000000000000000000" pitchFamily="2" charset="2"/>
              <a:buChar char="n"/>
              <a:defRPr sz="3200">
                <a:solidFill>
                  <a:srgbClr val="FFFF00"/>
                </a:solidFill>
                <a:latin typeface="Arial Narrow" panose="020B0606020202030204" pitchFamily="34" charset="0"/>
              </a:defRPr>
            </a:lvl3pPr>
            <a:lvl4pPr marL="1600200" indent="-228600">
              <a:spcBef>
                <a:spcPct val="20000"/>
              </a:spcBef>
              <a:buClr>
                <a:srgbClr val="FFFF00"/>
              </a:buClr>
              <a:buChar char="•"/>
              <a:defRPr sz="2800">
                <a:solidFill>
                  <a:srgbClr val="FFFF00"/>
                </a:solidFill>
                <a:latin typeface="Arial Narrow" panose="020B0606020202030204" pitchFamily="34" charset="0"/>
              </a:defRPr>
            </a:lvl4pPr>
            <a:lvl5pPr marL="2057400" indent="-228600">
              <a:spcBef>
                <a:spcPct val="20000"/>
              </a:spcBef>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5pPr>
            <a:lvl6pPr marL="25146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6pPr>
            <a:lvl7pPr marL="29718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7pPr>
            <a:lvl8pPr marL="34290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8pPr>
            <a:lvl9pPr marL="38862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9pPr>
          </a:lstStyle>
          <a:p>
            <a:pPr algn="ctr" eaLnBrk="1" hangingPunct="1">
              <a:spcBef>
                <a:spcPct val="0"/>
              </a:spcBef>
              <a:buClrTx/>
              <a:buSzTx/>
              <a:buFontTx/>
              <a:buNone/>
            </a:pPr>
            <a:r>
              <a:rPr lang="en-US" altLang="en-US" sz="2800" b="1" dirty="0">
                <a:solidFill>
                  <a:srgbClr val="0070C0"/>
                </a:solidFill>
                <a:latin typeface="Verdana" panose="020B0604030504040204" pitchFamily="34" charset="0"/>
              </a:rPr>
              <a:t>IHO – NIPPON FOUNDATION</a:t>
            </a:r>
            <a:endParaRPr lang="en-GB" altLang="en-US" sz="2800" dirty="0">
              <a:solidFill>
                <a:srgbClr val="0070C0"/>
              </a:solidFill>
              <a:latin typeface="Verdana" panose="020B0604030504040204" pitchFamily="34" charset="0"/>
            </a:endParaRPr>
          </a:p>
          <a:p>
            <a:pPr algn="ctr" eaLnBrk="1" hangingPunct="1">
              <a:spcBef>
                <a:spcPct val="0"/>
              </a:spcBef>
              <a:buClrTx/>
              <a:buSzTx/>
              <a:buFontTx/>
              <a:buNone/>
            </a:pPr>
            <a:r>
              <a:rPr lang="en-US" altLang="en-US" sz="2800" b="1" dirty="0">
                <a:solidFill>
                  <a:srgbClr val="0070C0"/>
                </a:solidFill>
                <a:latin typeface="Verdana" panose="020B0604030504040204" pitchFamily="34" charset="0"/>
              </a:rPr>
              <a:t>ALUMNI </a:t>
            </a:r>
            <a:r>
              <a:rPr lang="en-US" altLang="en-US" sz="2800" b="1" dirty="0" smtClean="0">
                <a:solidFill>
                  <a:srgbClr val="0070C0"/>
                </a:solidFill>
                <a:latin typeface="Verdana" panose="020B0604030504040204" pitchFamily="34" charset="0"/>
              </a:rPr>
              <a:t>SEMINAR</a:t>
            </a:r>
            <a:endParaRPr lang="en-GB" altLang="en-US" sz="2800" dirty="0">
              <a:solidFill>
                <a:srgbClr val="0070C0"/>
              </a:solidFill>
              <a:latin typeface="Verdana" panose="020B0604030504040204" pitchFamily="34" charset="0"/>
            </a:endParaRPr>
          </a:p>
        </p:txBody>
      </p:sp>
      <p:pic>
        <p:nvPicPr>
          <p:cNvPr id="13"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409" y="43452"/>
            <a:ext cx="1214688" cy="1214688"/>
          </a:xfrm>
          <a:prstGeom prst="rect">
            <a:avLst/>
          </a:prstGeom>
        </p:spPr>
      </p:pic>
    </p:spTree>
    <p:extLst>
      <p:ext uri="{BB962C8B-B14F-4D97-AF65-F5344CB8AC3E}">
        <p14:creationId xmlns:p14="http://schemas.microsoft.com/office/powerpoint/2010/main" val="15157095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283644" y="1664494"/>
            <a:ext cx="3839633" cy="2160588"/>
          </a:xfrm>
        </p:spPr>
      </p:pic>
      <p:sp>
        <p:nvSpPr>
          <p:cNvPr id="26627" name="Titre 2"/>
          <p:cNvSpPr>
            <a:spLocks noGrp="1"/>
          </p:cNvSpPr>
          <p:nvPr>
            <p:ph type="title"/>
          </p:nvPr>
        </p:nvSpPr>
        <p:spPr>
          <a:xfrm>
            <a:off x="624417" y="115889"/>
            <a:ext cx="10972800" cy="642937"/>
          </a:xfrm>
        </p:spPr>
        <p:txBody>
          <a:bodyPr/>
          <a:lstStyle/>
          <a:p>
            <a:pPr eaLnBrk="1" hangingPunct="1"/>
            <a:r>
              <a:rPr lang="en-GB" sz="2800" b="1" smtClean="0">
                <a:solidFill>
                  <a:schemeClr val="tx1"/>
                </a:solidFill>
                <a:latin typeface="Arial" charset="0"/>
                <a:cs typeface="Arial" charset="0"/>
              </a:rPr>
              <a:t>Just between trainees</a:t>
            </a:r>
          </a:p>
        </p:txBody>
      </p:sp>
      <p:pic>
        <p:nvPicPr>
          <p:cNvPr id="26628" name="Imag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342" y="2060577"/>
            <a:ext cx="4122977" cy="2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Titre 2"/>
          <p:cNvSpPr txBox="1">
            <a:spLocks/>
          </p:cNvSpPr>
          <p:nvPr/>
        </p:nvSpPr>
        <p:spPr bwMode="auto">
          <a:xfrm>
            <a:off x="465667" y="692151"/>
            <a:ext cx="1097280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pPr algn="just" eaLnBrk="1" hangingPunct="1"/>
            <a:r>
              <a:rPr lang="en-US" sz="2800">
                <a:latin typeface="Arial" charset="0"/>
                <a:cs typeface="Arial" charset="0"/>
              </a:rPr>
              <a:t>Despite our different countries and cultures, we get used to live together easily as a family. We studied, practiced sports, lived and eat together.</a:t>
            </a:r>
            <a:endParaRPr lang="en-GB" sz="2800">
              <a:latin typeface="Arial" charset="0"/>
              <a:cs typeface="Arial" charset="0"/>
            </a:endParaRPr>
          </a:p>
        </p:txBody>
      </p:sp>
      <p:pic>
        <p:nvPicPr>
          <p:cNvPr id="26630" name="Imag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18593" y="4245957"/>
            <a:ext cx="4104684" cy="2308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Imag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61775" y="1605119"/>
            <a:ext cx="3139016"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Imag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4217" y="4408490"/>
            <a:ext cx="4111102" cy="2313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Image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070567" y="4533902"/>
            <a:ext cx="4000500" cy="225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447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7302500" y="3860801"/>
            <a:ext cx="4665133" cy="2625725"/>
          </a:xfrm>
        </p:spPr>
      </p:pic>
      <p:sp>
        <p:nvSpPr>
          <p:cNvPr id="27651" name="Titre 2"/>
          <p:cNvSpPr>
            <a:spLocks noGrp="1"/>
          </p:cNvSpPr>
          <p:nvPr>
            <p:ph type="title"/>
          </p:nvPr>
        </p:nvSpPr>
        <p:spPr>
          <a:xfrm>
            <a:off x="609600" y="338138"/>
            <a:ext cx="10972800" cy="569912"/>
          </a:xfrm>
        </p:spPr>
        <p:txBody>
          <a:bodyPr/>
          <a:lstStyle/>
          <a:p>
            <a:pPr eaLnBrk="1" hangingPunct="1"/>
            <a:r>
              <a:rPr lang="en-US" sz="3200" b="1" smtClean="0">
                <a:solidFill>
                  <a:schemeClr val="tx1"/>
                </a:solidFill>
              </a:rPr>
              <a:t>Taste different dishes </a:t>
            </a:r>
            <a:endParaRPr lang="en-GB" sz="3200" b="1" smtClean="0">
              <a:solidFill>
                <a:schemeClr val="tx1"/>
              </a:solidFill>
            </a:endParaRPr>
          </a:p>
        </p:txBody>
      </p:sp>
      <p:pic>
        <p:nvPicPr>
          <p:cNvPr id="27652" name="Imag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933" y="836614"/>
            <a:ext cx="5039784"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Espace réservé du contenu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35334" y="836613"/>
            <a:ext cx="4432300" cy="248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Imag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8167" y="3789363"/>
            <a:ext cx="5183717"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29728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re 2"/>
          <p:cNvSpPr>
            <a:spLocks noGrp="1"/>
          </p:cNvSpPr>
          <p:nvPr>
            <p:ph type="title"/>
          </p:nvPr>
        </p:nvSpPr>
        <p:spPr>
          <a:xfrm>
            <a:off x="239185" y="1898650"/>
            <a:ext cx="11808884" cy="2736850"/>
          </a:xfrm>
        </p:spPr>
        <p:txBody>
          <a:bodyPr/>
          <a:lstStyle/>
          <a:p>
            <a:pPr algn="just" eaLnBrk="1" hangingPunct="1"/>
            <a:r>
              <a:rPr lang="en-US" sz="2800" dirty="0" smtClean="0">
                <a:solidFill>
                  <a:schemeClr val="tx1"/>
                </a:solidFill>
                <a:latin typeface="Arial" charset="0"/>
                <a:cs typeface="Arial" charset="0"/>
              </a:rPr>
              <a:t>When I went back to the Algerian Hydrographic Office, and thanks to the course, many things have been changed to the better, especially in the procedures of establishing nautical charts and the processing of hydrographic data, it’s now going faster and more adequate to the </a:t>
            </a:r>
            <a:r>
              <a:rPr lang="en-US" sz="2800" dirty="0" err="1" smtClean="0">
                <a:solidFill>
                  <a:schemeClr val="tx1"/>
                </a:solidFill>
                <a:latin typeface="Arial" charset="0"/>
                <a:cs typeface="Arial" charset="0"/>
              </a:rPr>
              <a:t>IHO</a:t>
            </a:r>
            <a:r>
              <a:rPr lang="en-US" sz="2800" dirty="0" smtClean="0">
                <a:solidFill>
                  <a:schemeClr val="tx1"/>
                </a:solidFill>
                <a:latin typeface="Arial" charset="0"/>
                <a:cs typeface="Arial" charset="0"/>
              </a:rPr>
              <a:t> standards. </a:t>
            </a:r>
            <a:endParaRPr lang="fr-FR" sz="2800" dirty="0" smtClean="0">
              <a:solidFill>
                <a:schemeClr val="tx1"/>
              </a:solidFill>
              <a:latin typeface="Arial" charset="0"/>
              <a:cs typeface="Arial" charset="0"/>
            </a:endParaRPr>
          </a:p>
        </p:txBody>
      </p:sp>
      <p:sp>
        <p:nvSpPr>
          <p:cNvPr id="28676" name="Rectangle 5"/>
          <p:cNvSpPr>
            <a:spLocks noChangeArrowheads="1"/>
          </p:cNvSpPr>
          <p:nvPr/>
        </p:nvSpPr>
        <p:spPr bwMode="auto">
          <a:xfrm>
            <a:off x="239185" y="4635500"/>
            <a:ext cx="1171363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en-US" sz="2800">
                <a:latin typeface="Arial" charset="0"/>
                <a:cs typeface="Arial" charset="0"/>
              </a:rPr>
              <a:t>Cartography training course gave me both – basics in theory and practical skills.</a:t>
            </a:r>
            <a:endParaRPr lang="fr-FR" sz="2800">
              <a:latin typeface="Arial" charset="0"/>
              <a:cs typeface="Arial" charset="0"/>
            </a:endParaRPr>
          </a:p>
        </p:txBody>
      </p:sp>
      <p:sp>
        <p:nvSpPr>
          <p:cNvPr id="5" name="Title 1"/>
          <p:cNvSpPr txBox="1">
            <a:spLocks/>
          </p:cNvSpPr>
          <p:nvPr/>
        </p:nvSpPr>
        <p:spPr>
          <a:xfrm>
            <a:off x="239185" y="1328421"/>
            <a:ext cx="10515600" cy="64681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solidFill>
                  <a:srgbClr val="0070C0"/>
                </a:solidFill>
                <a:latin typeface="+mn-lt"/>
                <a:ea typeface="+mn-ea"/>
                <a:cs typeface="+mn-cs"/>
              </a:rPr>
              <a:t>Lessons learned from CHART Course</a:t>
            </a:r>
            <a:endParaRPr lang="en-US" sz="3600" b="1" dirty="0">
              <a:solidFill>
                <a:srgbClr val="0070C0"/>
              </a:solidFill>
              <a:latin typeface="+mn-lt"/>
              <a:ea typeface="+mn-ea"/>
              <a:cs typeface="+mn-cs"/>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831366" y="40944"/>
            <a:ext cx="1283262" cy="1205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3"/>
          <p:cNvSpPr>
            <a:spLocks noChangeArrowheads="1"/>
          </p:cNvSpPr>
          <p:nvPr/>
        </p:nvSpPr>
        <p:spPr bwMode="auto">
          <a:xfrm>
            <a:off x="2019869" y="89357"/>
            <a:ext cx="809312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FF00"/>
              </a:buClr>
              <a:buSzPct val="60000"/>
              <a:buFont typeface="Wingdings" panose="05000000000000000000" pitchFamily="2" charset="2"/>
              <a:buChar char="n"/>
              <a:defRPr sz="4000">
                <a:solidFill>
                  <a:srgbClr val="FFFF00"/>
                </a:solidFill>
                <a:latin typeface="Arial Narrow" panose="020B0606020202030204" pitchFamily="34" charset="0"/>
              </a:defRPr>
            </a:lvl1pPr>
            <a:lvl2pPr marL="742950" indent="-285750">
              <a:spcBef>
                <a:spcPct val="20000"/>
              </a:spcBef>
              <a:buClr>
                <a:srgbClr val="FFFF00"/>
              </a:buClr>
              <a:buChar char="•"/>
              <a:defRPr sz="3600">
                <a:solidFill>
                  <a:srgbClr val="FFFF00"/>
                </a:solidFill>
                <a:latin typeface="Arial Narrow" panose="020B0606020202030204" pitchFamily="34" charset="0"/>
              </a:defRPr>
            </a:lvl2pPr>
            <a:lvl3pPr marL="1143000" indent="-228600">
              <a:spcBef>
                <a:spcPct val="20000"/>
              </a:spcBef>
              <a:buClr>
                <a:srgbClr val="FFFF00"/>
              </a:buClr>
              <a:buSzPct val="60000"/>
              <a:buFont typeface="Wingdings" panose="05000000000000000000" pitchFamily="2" charset="2"/>
              <a:buChar char="n"/>
              <a:defRPr sz="3200">
                <a:solidFill>
                  <a:srgbClr val="FFFF00"/>
                </a:solidFill>
                <a:latin typeface="Arial Narrow" panose="020B0606020202030204" pitchFamily="34" charset="0"/>
              </a:defRPr>
            </a:lvl3pPr>
            <a:lvl4pPr marL="1600200" indent="-228600">
              <a:spcBef>
                <a:spcPct val="20000"/>
              </a:spcBef>
              <a:buClr>
                <a:srgbClr val="FFFF00"/>
              </a:buClr>
              <a:buChar char="•"/>
              <a:defRPr sz="2800">
                <a:solidFill>
                  <a:srgbClr val="FFFF00"/>
                </a:solidFill>
                <a:latin typeface="Arial Narrow" panose="020B0606020202030204" pitchFamily="34" charset="0"/>
              </a:defRPr>
            </a:lvl4pPr>
            <a:lvl5pPr marL="2057400" indent="-228600">
              <a:spcBef>
                <a:spcPct val="20000"/>
              </a:spcBef>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5pPr>
            <a:lvl6pPr marL="25146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6pPr>
            <a:lvl7pPr marL="29718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7pPr>
            <a:lvl8pPr marL="34290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8pPr>
            <a:lvl9pPr marL="38862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9pPr>
          </a:lstStyle>
          <a:p>
            <a:pPr algn="ctr" eaLnBrk="1" hangingPunct="1">
              <a:spcBef>
                <a:spcPct val="0"/>
              </a:spcBef>
              <a:buClrTx/>
              <a:buSzTx/>
              <a:buFontTx/>
              <a:buNone/>
            </a:pPr>
            <a:r>
              <a:rPr lang="en-US" altLang="en-US" sz="2800" b="1" dirty="0">
                <a:solidFill>
                  <a:srgbClr val="0070C0"/>
                </a:solidFill>
                <a:latin typeface="Verdana" panose="020B0604030504040204" pitchFamily="34" charset="0"/>
              </a:rPr>
              <a:t>IHO – NIPPON FOUNDATION</a:t>
            </a:r>
            <a:endParaRPr lang="en-GB" altLang="en-US" sz="2800" dirty="0">
              <a:solidFill>
                <a:srgbClr val="0070C0"/>
              </a:solidFill>
              <a:latin typeface="Verdana" panose="020B0604030504040204" pitchFamily="34" charset="0"/>
            </a:endParaRPr>
          </a:p>
          <a:p>
            <a:pPr algn="ctr" eaLnBrk="1" hangingPunct="1">
              <a:spcBef>
                <a:spcPct val="0"/>
              </a:spcBef>
              <a:buClrTx/>
              <a:buSzTx/>
              <a:buFontTx/>
              <a:buNone/>
            </a:pPr>
            <a:r>
              <a:rPr lang="en-US" altLang="en-US" sz="2800" b="1" dirty="0">
                <a:solidFill>
                  <a:srgbClr val="0070C0"/>
                </a:solidFill>
                <a:latin typeface="Verdana" panose="020B0604030504040204" pitchFamily="34" charset="0"/>
              </a:rPr>
              <a:t>ALUMNI </a:t>
            </a:r>
            <a:r>
              <a:rPr lang="en-US" altLang="en-US" sz="2800" b="1" dirty="0" smtClean="0">
                <a:solidFill>
                  <a:srgbClr val="0070C0"/>
                </a:solidFill>
                <a:latin typeface="Verdana" panose="020B0604030504040204" pitchFamily="34" charset="0"/>
              </a:rPr>
              <a:t>SEMINAR</a:t>
            </a:r>
            <a:endParaRPr lang="en-GB" altLang="en-US" sz="2800" dirty="0">
              <a:solidFill>
                <a:srgbClr val="0070C0"/>
              </a:solidFill>
              <a:latin typeface="Verdana" panose="020B0604030504040204" pitchFamily="34" charset="0"/>
            </a:endParaRPr>
          </a:p>
        </p:txBody>
      </p:sp>
      <p:pic>
        <p:nvPicPr>
          <p:cNvPr id="11"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409" y="43452"/>
            <a:ext cx="1214688" cy="1214688"/>
          </a:xfrm>
          <a:prstGeom prst="rect">
            <a:avLst/>
          </a:prstGeom>
        </p:spPr>
      </p:pic>
    </p:spTree>
    <p:extLst>
      <p:ext uri="{BB962C8B-B14F-4D97-AF65-F5344CB8AC3E}">
        <p14:creationId xmlns:p14="http://schemas.microsoft.com/office/powerpoint/2010/main" val="21408944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ChangeArrowheads="1"/>
          </p:cNvSpPr>
          <p:nvPr/>
        </p:nvSpPr>
        <p:spPr bwMode="auto">
          <a:xfrm>
            <a:off x="271182" y="2073605"/>
            <a:ext cx="11141006"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eaLnBrk="1" hangingPunct="1"/>
            <a:r>
              <a:rPr lang="en-US" sz="2800" dirty="0">
                <a:latin typeface="Arial" charset="0"/>
                <a:ea typeface="Calibri" pitchFamily="34" charset="0"/>
                <a:cs typeface="Arial" charset="0"/>
              </a:rPr>
              <a:t>Now, </a:t>
            </a:r>
            <a:r>
              <a:rPr lang="en-US" sz="2800" dirty="0" smtClean="0">
                <a:latin typeface="Arial" charset="0"/>
                <a:ea typeface="Calibri" pitchFamily="34" charset="0"/>
                <a:cs typeface="Arial" charset="0"/>
              </a:rPr>
              <a:t>I’m </a:t>
            </a:r>
            <a:r>
              <a:rPr lang="en-US" sz="2800" dirty="0">
                <a:latin typeface="Arial" charset="0"/>
                <a:ea typeface="Calibri" pitchFamily="34" charset="0"/>
                <a:cs typeface="Arial" charset="0"/>
              </a:rPr>
              <a:t>the head of the West Regional Hydrographic Service. I’m responsible of all hydrographic and topographic works in the west of Algeria.</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831366" y="40944"/>
            <a:ext cx="1283262" cy="1205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auto">
          <a:xfrm>
            <a:off x="2019869" y="89357"/>
            <a:ext cx="809312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FF00"/>
              </a:buClr>
              <a:buSzPct val="60000"/>
              <a:buFont typeface="Wingdings" panose="05000000000000000000" pitchFamily="2" charset="2"/>
              <a:buChar char="n"/>
              <a:defRPr sz="4000">
                <a:solidFill>
                  <a:srgbClr val="FFFF00"/>
                </a:solidFill>
                <a:latin typeface="Arial Narrow" panose="020B0606020202030204" pitchFamily="34" charset="0"/>
              </a:defRPr>
            </a:lvl1pPr>
            <a:lvl2pPr marL="742950" indent="-285750">
              <a:spcBef>
                <a:spcPct val="20000"/>
              </a:spcBef>
              <a:buClr>
                <a:srgbClr val="FFFF00"/>
              </a:buClr>
              <a:buChar char="•"/>
              <a:defRPr sz="3600">
                <a:solidFill>
                  <a:srgbClr val="FFFF00"/>
                </a:solidFill>
                <a:latin typeface="Arial Narrow" panose="020B0606020202030204" pitchFamily="34" charset="0"/>
              </a:defRPr>
            </a:lvl2pPr>
            <a:lvl3pPr marL="1143000" indent="-228600">
              <a:spcBef>
                <a:spcPct val="20000"/>
              </a:spcBef>
              <a:buClr>
                <a:srgbClr val="FFFF00"/>
              </a:buClr>
              <a:buSzPct val="60000"/>
              <a:buFont typeface="Wingdings" panose="05000000000000000000" pitchFamily="2" charset="2"/>
              <a:buChar char="n"/>
              <a:defRPr sz="3200">
                <a:solidFill>
                  <a:srgbClr val="FFFF00"/>
                </a:solidFill>
                <a:latin typeface="Arial Narrow" panose="020B0606020202030204" pitchFamily="34" charset="0"/>
              </a:defRPr>
            </a:lvl3pPr>
            <a:lvl4pPr marL="1600200" indent="-228600">
              <a:spcBef>
                <a:spcPct val="20000"/>
              </a:spcBef>
              <a:buClr>
                <a:srgbClr val="FFFF00"/>
              </a:buClr>
              <a:buChar char="•"/>
              <a:defRPr sz="2800">
                <a:solidFill>
                  <a:srgbClr val="FFFF00"/>
                </a:solidFill>
                <a:latin typeface="Arial Narrow" panose="020B0606020202030204" pitchFamily="34" charset="0"/>
              </a:defRPr>
            </a:lvl4pPr>
            <a:lvl5pPr marL="2057400" indent="-228600">
              <a:spcBef>
                <a:spcPct val="20000"/>
              </a:spcBef>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5pPr>
            <a:lvl6pPr marL="25146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6pPr>
            <a:lvl7pPr marL="29718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7pPr>
            <a:lvl8pPr marL="34290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8pPr>
            <a:lvl9pPr marL="38862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9pPr>
          </a:lstStyle>
          <a:p>
            <a:pPr algn="ctr" eaLnBrk="1" hangingPunct="1">
              <a:spcBef>
                <a:spcPct val="0"/>
              </a:spcBef>
              <a:buClrTx/>
              <a:buSzTx/>
              <a:buFontTx/>
              <a:buNone/>
            </a:pPr>
            <a:r>
              <a:rPr lang="en-US" altLang="en-US" sz="2800" b="1" dirty="0">
                <a:solidFill>
                  <a:srgbClr val="0070C0"/>
                </a:solidFill>
                <a:latin typeface="Verdana" panose="020B0604030504040204" pitchFamily="34" charset="0"/>
              </a:rPr>
              <a:t>IHO – NIPPON FOUNDATION</a:t>
            </a:r>
            <a:endParaRPr lang="en-GB" altLang="en-US" sz="2800" dirty="0">
              <a:solidFill>
                <a:srgbClr val="0070C0"/>
              </a:solidFill>
              <a:latin typeface="Verdana" panose="020B0604030504040204" pitchFamily="34" charset="0"/>
            </a:endParaRPr>
          </a:p>
          <a:p>
            <a:pPr algn="ctr" eaLnBrk="1" hangingPunct="1">
              <a:spcBef>
                <a:spcPct val="0"/>
              </a:spcBef>
              <a:buClrTx/>
              <a:buSzTx/>
              <a:buFontTx/>
              <a:buNone/>
            </a:pPr>
            <a:r>
              <a:rPr lang="en-US" altLang="en-US" sz="2800" b="1" dirty="0">
                <a:solidFill>
                  <a:srgbClr val="0070C0"/>
                </a:solidFill>
                <a:latin typeface="Verdana" panose="020B0604030504040204" pitchFamily="34" charset="0"/>
              </a:rPr>
              <a:t>ALUMNI </a:t>
            </a:r>
            <a:r>
              <a:rPr lang="en-US" altLang="en-US" sz="2800" b="1" dirty="0" smtClean="0">
                <a:solidFill>
                  <a:srgbClr val="0070C0"/>
                </a:solidFill>
                <a:latin typeface="Verdana" panose="020B0604030504040204" pitchFamily="34" charset="0"/>
              </a:rPr>
              <a:t>SEMINAR</a:t>
            </a:r>
            <a:endParaRPr lang="en-GB" altLang="en-US" sz="2800" dirty="0">
              <a:solidFill>
                <a:srgbClr val="0070C0"/>
              </a:solidFill>
              <a:latin typeface="Verdana" panose="020B0604030504040204" pitchFamily="34" charset="0"/>
            </a:endParaRPr>
          </a:p>
        </p:txBody>
      </p:sp>
      <p:pic>
        <p:nvPicPr>
          <p:cNvPr id="5"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409" y="43452"/>
            <a:ext cx="1214688" cy="1214688"/>
          </a:xfrm>
          <a:prstGeom prst="rect">
            <a:avLst/>
          </a:prstGeom>
        </p:spPr>
      </p:pic>
    </p:spTree>
    <p:extLst>
      <p:ext uri="{BB962C8B-B14F-4D97-AF65-F5344CB8AC3E}">
        <p14:creationId xmlns:p14="http://schemas.microsoft.com/office/powerpoint/2010/main" val="4360365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305478"/>
            <a:ext cx="10515600" cy="646814"/>
          </a:xfrm>
        </p:spPr>
        <p:txBody>
          <a:bodyPr>
            <a:normAutofit fontScale="90000"/>
          </a:bodyPr>
          <a:lstStyle/>
          <a:p>
            <a:r>
              <a:rPr lang="fr-FR" dirty="0" smtClean="0"/>
              <a:t> </a:t>
            </a:r>
            <a:r>
              <a:rPr lang="fr-FR" sz="4000" b="1" dirty="0" smtClean="0">
                <a:solidFill>
                  <a:srgbClr val="0070C0"/>
                </a:solidFill>
                <a:latin typeface="+mn-lt"/>
                <a:ea typeface="+mn-ea"/>
                <a:cs typeface="+mn-cs"/>
              </a:rPr>
              <a:t>Self introduction</a:t>
            </a:r>
            <a:endParaRPr lang="en-US" sz="4000" b="1" dirty="0">
              <a:solidFill>
                <a:srgbClr val="0070C0"/>
              </a:solidFill>
              <a:latin typeface="+mn-lt"/>
              <a:ea typeface="+mn-ea"/>
              <a:cs typeface="+mn-cs"/>
            </a:endParaRPr>
          </a:p>
        </p:txBody>
      </p:sp>
      <p:graphicFrame>
        <p:nvGraphicFramePr>
          <p:cNvPr id="10" name="Table 9"/>
          <p:cNvGraphicFramePr>
            <a:graphicFrameLocks noGrp="1"/>
          </p:cNvGraphicFramePr>
          <p:nvPr>
            <p:extLst>
              <p:ext uri="{D42A27DB-BD31-4B8C-83A1-F6EECF244321}">
                <p14:modId xmlns:p14="http://schemas.microsoft.com/office/powerpoint/2010/main" val="1994499105"/>
              </p:ext>
            </p:extLst>
          </p:nvPr>
        </p:nvGraphicFramePr>
        <p:xfrm>
          <a:off x="181580" y="2015643"/>
          <a:ext cx="8703113" cy="4466406"/>
        </p:xfrm>
        <a:graphic>
          <a:graphicData uri="http://schemas.openxmlformats.org/drawingml/2006/table">
            <a:tbl>
              <a:tblPr firstRow="1" bandRow="1">
                <a:tableStyleId>{22838BEF-8BB2-4498-84A7-C5851F593DF1}</a:tableStyleId>
              </a:tblPr>
              <a:tblGrid>
                <a:gridCol w="2669230"/>
                <a:gridCol w="6033883"/>
              </a:tblGrid>
              <a:tr h="606876">
                <a:tc>
                  <a:txBody>
                    <a:bodyPr/>
                    <a:lstStyle/>
                    <a:p>
                      <a:r>
                        <a:rPr lang="en-US" sz="2400" b="1" dirty="0" smtClean="0">
                          <a:latin typeface="Arial" pitchFamily="34" charset="0"/>
                          <a:cs typeface="Arial" pitchFamily="34" charset="0"/>
                        </a:rPr>
                        <a:t>Name </a:t>
                      </a:r>
                      <a:endParaRPr lang="en-US" sz="2400" b="1" dirty="0">
                        <a:latin typeface="Arial" pitchFamily="34" charset="0"/>
                        <a:cs typeface="Arial" pitchFamily="34" charset="0"/>
                      </a:endParaRPr>
                    </a:p>
                  </a:txBody>
                  <a:tcPr/>
                </a:tc>
                <a:tc>
                  <a:txBody>
                    <a:bodyPr/>
                    <a:lstStyle/>
                    <a:p>
                      <a:r>
                        <a:rPr lang="en-US" sz="2400" b="1" dirty="0" smtClean="0">
                          <a:latin typeface="Arial" pitchFamily="34" charset="0"/>
                          <a:cs typeface="Arial" pitchFamily="34" charset="0"/>
                        </a:rPr>
                        <a:t>Mohamed ZABOUR</a:t>
                      </a:r>
                      <a:endParaRPr lang="en-US" sz="2400" b="1" dirty="0">
                        <a:latin typeface="Arial" pitchFamily="34" charset="0"/>
                        <a:cs typeface="Arial" pitchFamily="34" charset="0"/>
                      </a:endParaRPr>
                    </a:p>
                  </a:txBody>
                  <a:tcPr/>
                </a:tc>
              </a:tr>
              <a:tr h="685800">
                <a:tc>
                  <a:txBody>
                    <a:bodyPr/>
                    <a:lstStyle/>
                    <a:p>
                      <a:r>
                        <a:rPr lang="en-US" sz="2400" b="1" dirty="0" smtClean="0">
                          <a:latin typeface="Arial" pitchFamily="34" charset="0"/>
                          <a:cs typeface="Arial" pitchFamily="34" charset="0"/>
                        </a:rPr>
                        <a:t>Alumni year</a:t>
                      </a:r>
                      <a:endParaRPr lang="en-US" sz="2400" b="1" dirty="0">
                        <a:latin typeface="Arial" pitchFamily="34" charset="0"/>
                        <a:cs typeface="Arial" pitchFamily="34" charset="0"/>
                      </a:endParaRPr>
                    </a:p>
                  </a:txBody>
                  <a:tcPr/>
                </a:tc>
                <a:tc>
                  <a:txBody>
                    <a:bodyPr/>
                    <a:lstStyle/>
                    <a:p>
                      <a:r>
                        <a:rPr lang="en-US" sz="2400" b="1" dirty="0" smtClean="0">
                          <a:latin typeface="Arial" pitchFamily="34" charset="0"/>
                          <a:cs typeface="Arial" pitchFamily="34" charset="0"/>
                        </a:rPr>
                        <a:t> 2013</a:t>
                      </a:r>
                      <a:endParaRPr lang="en-US" sz="2400" b="1" dirty="0">
                        <a:latin typeface="Arial" pitchFamily="34" charset="0"/>
                        <a:cs typeface="Arial" pitchFamily="34" charset="0"/>
                      </a:endParaRPr>
                    </a:p>
                  </a:txBody>
                  <a:tcPr/>
                </a:tc>
              </a:tr>
              <a:tr h="590550">
                <a:tc>
                  <a:txBody>
                    <a:bodyPr/>
                    <a:lstStyle/>
                    <a:p>
                      <a:r>
                        <a:rPr lang="en-US" sz="2400" b="1" dirty="0" smtClean="0">
                          <a:latin typeface="Arial" pitchFamily="34" charset="0"/>
                          <a:cs typeface="Arial" pitchFamily="34" charset="0"/>
                        </a:rPr>
                        <a:t>Country</a:t>
                      </a:r>
                      <a:endParaRPr lang="en-US" sz="2400" b="1" dirty="0">
                        <a:latin typeface="Arial" pitchFamily="34" charset="0"/>
                        <a:cs typeface="Arial" pitchFamily="34" charset="0"/>
                      </a:endParaRPr>
                    </a:p>
                  </a:txBody>
                  <a:tcPr/>
                </a:tc>
                <a:tc>
                  <a:txBody>
                    <a:bodyPr/>
                    <a:lstStyle/>
                    <a:p>
                      <a:r>
                        <a:rPr lang="en-US" sz="2400" b="1" dirty="0" smtClean="0">
                          <a:latin typeface="Arial" pitchFamily="34" charset="0"/>
                          <a:cs typeface="Arial" pitchFamily="34" charset="0"/>
                        </a:rPr>
                        <a:t>ALGERIA</a:t>
                      </a:r>
                      <a:endParaRPr lang="en-US" sz="2400" b="1" dirty="0">
                        <a:latin typeface="Arial" pitchFamily="34" charset="0"/>
                        <a:cs typeface="Arial" pitchFamily="34" charset="0"/>
                      </a:endParaRPr>
                    </a:p>
                  </a:txBody>
                  <a:tcPr/>
                </a:tc>
              </a:tr>
              <a:tr h="571500">
                <a:tc>
                  <a:txBody>
                    <a:bodyPr/>
                    <a:lstStyle/>
                    <a:p>
                      <a:r>
                        <a:rPr lang="en-US" sz="2400" b="1" dirty="0" smtClean="0">
                          <a:latin typeface="Arial" pitchFamily="34" charset="0"/>
                          <a:cs typeface="Arial" pitchFamily="34" charset="0"/>
                        </a:rPr>
                        <a:t>Organization</a:t>
                      </a:r>
                      <a:endParaRPr lang="en-US" sz="2400" b="1" dirty="0">
                        <a:latin typeface="Arial" pitchFamily="34" charset="0"/>
                        <a:cs typeface="Arial" pitchFamily="34" charset="0"/>
                      </a:endParaRPr>
                    </a:p>
                  </a:txBody>
                  <a:tcPr/>
                </a:tc>
                <a:tc>
                  <a:txBody>
                    <a:bodyPr/>
                    <a:lstStyle/>
                    <a:p>
                      <a:r>
                        <a:rPr lang="en-US" sz="2400" b="1" dirty="0" smtClean="0">
                          <a:latin typeface="Arial" pitchFamily="34" charset="0"/>
                          <a:ea typeface="Calibri" pitchFamily="34" charset="0"/>
                          <a:cs typeface="Arial" pitchFamily="34" charset="0"/>
                        </a:rPr>
                        <a:t>Naval Forces Hydrographic Office</a:t>
                      </a:r>
                      <a:endParaRPr lang="en-US" sz="2400" b="1" dirty="0">
                        <a:latin typeface="Arial" pitchFamily="34" charset="0"/>
                        <a:cs typeface="Arial" pitchFamily="34" charset="0"/>
                      </a:endParaRPr>
                    </a:p>
                  </a:txBody>
                  <a:tcPr/>
                </a:tc>
              </a:tr>
              <a:tr h="571500">
                <a:tc>
                  <a:txBody>
                    <a:bodyPr/>
                    <a:lstStyle/>
                    <a:p>
                      <a:r>
                        <a:rPr lang="en-US" sz="2400" b="1" dirty="0" smtClean="0">
                          <a:latin typeface="Arial" pitchFamily="34" charset="0"/>
                          <a:cs typeface="Arial" pitchFamily="34" charset="0"/>
                        </a:rPr>
                        <a:t>Position/Job title</a:t>
                      </a:r>
                      <a:endParaRPr lang="en-US" sz="2400" b="1" dirty="0">
                        <a:latin typeface="Arial" pitchFamily="34" charset="0"/>
                        <a:cs typeface="Arial" pitchFamily="34" charset="0"/>
                      </a:endParaRPr>
                    </a:p>
                  </a:txBody>
                  <a:tcPr/>
                </a:tc>
                <a:tc>
                  <a:txBody>
                    <a:bodyPr/>
                    <a:lstStyle/>
                    <a:p>
                      <a:r>
                        <a:rPr lang="en-US" sz="2400" b="1" dirty="0" smtClean="0">
                          <a:latin typeface="Arial" pitchFamily="34" charset="0"/>
                          <a:ea typeface="Calibri" pitchFamily="34" charset="0"/>
                          <a:cs typeface="Arial" pitchFamily="34" charset="0"/>
                        </a:rPr>
                        <a:t>Head of the Regional Hydrographic Office</a:t>
                      </a:r>
                      <a:endParaRPr lang="en-US" sz="2400" b="1" dirty="0">
                        <a:latin typeface="Arial" pitchFamily="34" charset="0"/>
                        <a:cs typeface="Arial" pitchFamily="34" charset="0"/>
                      </a:endParaRPr>
                    </a:p>
                  </a:txBody>
                  <a:tcPr/>
                </a:tc>
              </a:tr>
              <a:tr h="552450">
                <a:tc>
                  <a:txBody>
                    <a:bodyPr/>
                    <a:lstStyle/>
                    <a:p>
                      <a:r>
                        <a:rPr lang="en-US" sz="2400" b="1" dirty="0" smtClean="0">
                          <a:latin typeface="Arial" pitchFamily="34" charset="0"/>
                          <a:cs typeface="Arial" pitchFamily="34" charset="0"/>
                        </a:rPr>
                        <a:t>Current job description</a:t>
                      </a:r>
                      <a:endParaRPr lang="en-US" sz="2400" b="1" dirty="0">
                        <a:latin typeface="Arial" pitchFamily="34" charset="0"/>
                        <a:cs typeface="Arial" pitchFamily="34" charset="0"/>
                      </a:endParaRPr>
                    </a:p>
                  </a:txBody>
                  <a:tcPr/>
                </a:tc>
                <a:tc>
                  <a:txBody>
                    <a:bodyPr/>
                    <a:lstStyle/>
                    <a:p>
                      <a:r>
                        <a:rPr lang="en-US" sz="2400" b="1" dirty="0" smtClean="0">
                          <a:latin typeface="Arial" pitchFamily="34" charset="0"/>
                          <a:ea typeface="Calibri" pitchFamily="34" charset="0"/>
                          <a:cs typeface="Arial" pitchFamily="34" charset="0"/>
                        </a:rPr>
                        <a:t>Responsible of all hydrographic and topographic works and data in the west of Algeria</a:t>
                      </a:r>
                      <a:endParaRPr lang="en-US" sz="2400" b="1" dirty="0">
                        <a:latin typeface="Arial" pitchFamily="34" charset="0"/>
                        <a:cs typeface="Arial" pitchFamily="34" charset="0"/>
                      </a:endParaRPr>
                    </a:p>
                  </a:txBody>
                  <a:tcPr/>
                </a:tc>
              </a:tr>
            </a:tbl>
          </a:graphicData>
        </a:graphic>
      </p:graphicFrame>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19168" y="3121131"/>
            <a:ext cx="2773319" cy="3566272"/>
          </a:xfrm>
          <a:prstGeom prst="rect">
            <a:avLst/>
          </a:prstGeom>
        </p:spPr>
      </p:pic>
      <p:pic>
        <p:nvPicPr>
          <p:cNvPr id="1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831366" y="40944"/>
            <a:ext cx="1283262" cy="1205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3"/>
          <p:cNvSpPr>
            <a:spLocks noChangeArrowheads="1"/>
          </p:cNvSpPr>
          <p:nvPr/>
        </p:nvSpPr>
        <p:spPr bwMode="auto">
          <a:xfrm>
            <a:off x="2019869" y="89357"/>
            <a:ext cx="809312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FF00"/>
              </a:buClr>
              <a:buSzPct val="60000"/>
              <a:buFont typeface="Wingdings" panose="05000000000000000000" pitchFamily="2" charset="2"/>
              <a:buChar char="n"/>
              <a:defRPr sz="4000">
                <a:solidFill>
                  <a:srgbClr val="FFFF00"/>
                </a:solidFill>
                <a:latin typeface="Arial Narrow" panose="020B0606020202030204" pitchFamily="34" charset="0"/>
              </a:defRPr>
            </a:lvl1pPr>
            <a:lvl2pPr marL="742950" indent="-285750">
              <a:spcBef>
                <a:spcPct val="20000"/>
              </a:spcBef>
              <a:buClr>
                <a:srgbClr val="FFFF00"/>
              </a:buClr>
              <a:buChar char="•"/>
              <a:defRPr sz="3600">
                <a:solidFill>
                  <a:srgbClr val="FFFF00"/>
                </a:solidFill>
                <a:latin typeface="Arial Narrow" panose="020B0606020202030204" pitchFamily="34" charset="0"/>
              </a:defRPr>
            </a:lvl2pPr>
            <a:lvl3pPr marL="1143000" indent="-228600">
              <a:spcBef>
                <a:spcPct val="20000"/>
              </a:spcBef>
              <a:buClr>
                <a:srgbClr val="FFFF00"/>
              </a:buClr>
              <a:buSzPct val="60000"/>
              <a:buFont typeface="Wingdings" panose="05000000000000000000" pitchFamily="2" charset="2"/>
              <a:buChar char="n"/>
              <a:defRPr sz="3200">
                <a:solidFill>
                  <a:srgbClr val="FFFF00"/>
                </a:solidFill>
                <a:latin typeface="Arial Narrow" panose="020B0606020202030204" pitchFamily="34" charset="0"/>
              </a:defRPr>
            </a:lvl3pPr>
            <a:lvl4pPr marL="1600200" indent="-228600">
              <a:spcBef>
                <a:spcPct val="20000"/>
              </a:spcBef>
              <a:buClr>
                <a:srgbClr val="FFFF00"/>
              </a:buClr>
              <a:buChar char="•"/>
              <a:defRPr sz="2800">
                <a:solidFill>
                  <a:srgbClr val="FFFF00"/>
                </a:solidFill>
                <a:latin typeface="Arial Narrow" panose="020B0606020202030204" pitchFamily="34" charset="0"/>
              </a:defRPr>
            </a:lvl4pPr>
            <a:lvl5pPr marL="2057400" indent="-228600">
              <a:spcBef>
                <a:spcPct val="20000"/>
              </a:spcBef>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5pPr>
            <a:lvl6pPr marL="25146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6pPr>
            <a:lvl7pPr marL="29718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7pPr>
            <a:lvl8pPr marL="34290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8pPr>
            <a:lvl9pPr marL="38862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9pPr>
          </a:lstStyle>
          <a:p>
            <a:pPr algn="ctr" eaLnBrk="1" hangingPunct="1">
              <a:spcBef>
                <a:spcPct val="0"/>
              </a:spcBef>
              <a:buClrTx/>
              <a:buSzTx/>
              <a:buFontTx/>
              <a:buNone/>
            </a:pPr>
            <a:r>
              <a:rPr lang="en-US" altLang="en-US" sz="2800" b="1" dirty="0">
                <a:solidFill>
                  <a:srgbClr val="0070C0"/>
                </a:solidFill>
                <a:latin typeface="Verdana" panose="020B0604030504040204" pitchFamily="34" charset="0"/>
              </a:rPr>
              <a:t>IHO – NIPPON FOUNDATION</a:t>
            </a:r>
            <a:endParaRPr lang="en-GB" altLang="en-US" sz="2800" dirty="0">
              <a:solidFill>
                <a:srgbClr val="0070C0"/>
              </a:solidFill>
              <a:latin typeface="Verdana" panose="020B0604030504040204" pitchFamily="34" charset="0"/>
            </a:endParaRPr>
          </a:p>
          <a:p>
            <a:pPr algn="ctr" eaLnBrk="1" hangingPunct="1">
              <a:spcBef>
                <a:spcPct val="0"/>
              </a:spcBef>
              <a:buClrTx/>
              <a:buSzTx/>
              <a:buFontTx/>
              <a:buNone/>
            </a:pPr>
            <a:r>
              <a:rPr lang="en-US" altLang="en-US" sz="2800" b="1" dirty="0">
                <a:solidFill>
                  <a:srgbClr val="0070C0"/>
                </a:solidFill>
                <a:latin typeface="Verdana" panose="020B0604030504040204" pitchFamily="34" charset="0"/>
              </a:rPr>
              <a:t>ALUMNI </a:t>
            </a:r>
            <a:r>
              <a:rPr lang="en-US" altLang="en-US" sz="2800" b="1" dirty="0" smtClean="0">
                <a:solidFill>
                  <a:srgbClr val="0070C0"/>
                </a:solidFill>
                <a:latin typeface="Verdana" panose="020B0604030504040204" pitchFamily="34" charset="0"/>
              </a:rPr>
              <a:t>SEMINAR</a:t>
            </a:r>
            <a:endParaRPr lang="en-GB" altLang="en-US" sz="2800" dirty="0">
              <a:solidFill>
                <a:srgbClr val="0070C0"/>
              </a:solidFill>
              <a:latin typeface="Verdana" panose="020B0604030504040204" pitchFamily="34" charset="0"/>
            </a:endParaRPr>
          </a:p>
        </p:txBody>
      </p:sp>
      <p:pic>
        <p:nvPicPr>
          <p:cNvPr id="16"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409" y="43452"/>
            <a:ext cx="1214688" cy="1214688"/>
          </a:xfrm>
          <a:prstGeom prst="rect">
            <a:avLst/>
          </a:prstGeom>
        </p:spPr>
      </p:pic>
      <p:pic>
        <p:nvPicPr>
          <p:cNvPr id="17" name="Image 16"/>
          <p:cNvPicPr/>
          <p:nvPr/>
        </p:nvPicPr>
        <p:blipFill>
          <a:blip r:embed="rId5" cstate="print">
            <a:extLst>
              <a:ext uri="{28A0092B-C50C-407E-A947-70E740481C1C}">
                <a14:useLocalDpi xmlns:a14="http://schemas.microsoft.com/office/drawing/2010/main" val="0"/>
              </a:ext>
            </a:extLst>
          </a:blip>
          <a:srcRect t="18182" r="4167" b="18182"/>
          <a:stretch>
            <a:fillRect/>
          </a:stretch>
        </p:blipFill>
        <p:spPr>
          <a:xfrm>
            <a:off x="9403313" y="1337633"/>
            <a:ext cx="2470806" cy="1783497"/>
          </a:xfrm>
          <a:prstGeom prst="rect">
            <a:avLst/>
          </a:prstGeom>
          <a:ln w="3175">
            <a:solidFill>
              <a:srgbClr val="006600"/>
            </a:solidFill>
          </a:ln>
        </p:spPr>
      </p:pic>
    </p:spTree>
    <p:extLst>
      <p:ext uri="{BB962C8B-B14F-4D97-AF65-F5344CB8AC3E}">
        <p14:creationId xmlns:p14="http://schemas.microsoft.com/office/powerpoint/2010/main" val="28762686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799" y="1414662"/>
            <a:ext cx="10515600" cy="646814"/>
          </a:xfrm>
        </p:spPr>
        <p:txBody>
          <a:bodyPr>
            <a:normAutofit/>
          </a:bodyPr>
          <a:lstStyle/>
          <a:p>
            <a:r>
              <a:rPr lang="fr-FR" sz="4000" b="1" dirty="0">
                <a:solidFill>
                  <a:srgbClr val="0070C0"/>
                </a:solidFill>
                <a:latin typeface="+mn-lt"/>
                <a:ea typeface="+mn-ea"/>
                <a:cs typeface="+mn-cs"/>
              </a:rPr>
              <a:t>S</a:t>
            </a:r>
            <a:r>
              <a:rPr lang="fr-FR" sz="4000" b="1" dirty="0" smtClean="0">
                <a:solidFill>
                  <a:srgbClr val="0070C0"/>
                </a:solidFill>
                <a:latin typeface="+mn-lt"/>
                <a:ea typeface="+mn-ea"/>
                <a:cs typeface="+mn-cs"/>
              </a:rPr>
              <a:t>uggestion for the future</a:t>
            </a:r>
            <a:endParaRPr lang="en-US" sz="4000" b="1" dirty="0">
              <a:solidFill>
                <a:srgbClr val="0070C0"/>
              </a:solidFill>
              <a:latin typeface="+mn-lt"/>
              <a:ea typeface="+mn-ea"/>
              <a:cs typeface="+mn-cs"/>
            </a:endParaRPr>
          </a:p>
        </p:txBody>
      </p:sp>
      <p:sp>
        <p:nvSpPr>
          <p:cNvPr id="10" name="Rectangle 4"/>
          <p:cNvSpPr>
            <a:spLocks noChangeArrowheads="1"/>
          </p:cNvSpPr>
          <p:nvPr/>
        </p:nvSpPr>
        <p:spPr bwMode="auto">
          <a:xfrm>
            <a:off x="179387" y="2558618"/>
            <a:ext cx="11577183"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eaLnBrk="1" hangingPunct="1"/>
            <a:r>
              <a:rPr lang="en-US" sz="2800" dirty="0">
                <a:latin typeface="Arial" charset="0"/>
                <a:cs typeface="Arial" charset="0"/>
              </a:rPr>
              <a:t>As recommendation, I hope that we will have the opportunity to get more course concerning the new revolution in cartographic and hydrographic data processing</a:t>
            </a:r>
            <a:r>
              <a:rPr lang="en-US" sz="2800" dirty="0" smtClean="0">
                <a:latin typeface="Arial" charset="0"/>
                <a:cs typeface="Arial" charset="0"/>
              </a:rPr>
              <a:t>. And why not have course in CAT A in marine cartography and data processing.</a:t>
            </a:r>
            <a:endParaRPr lang="en-GB" sz="2800" dirty="0"/>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831366" y="40944"/>
            <a:ext cx="1283262" cy="1205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3"/>
          <p:cNvSpPr>
            <a:spLocks noChangeArrowheads="1"/>
          </p:cNvSpPr>
          <p:nvPr/>
        </p:nvSpPr>
        <p:spPr bwMode="auto">
          <a:xfrm>
            <a:off x="2019869" y="89357"/>
            <a:ext cx="809312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FF00"/>
              </a:buClr>
              <a:buSzPct val="60000"/>
              <a:buFont typeface="Wingdings" panose="05000000000000000000" pitchFamily="2" charset="2"/>
              <a:buChar char="n"/>
              <a:defRPr sz="4000">
                <a:solidFill>
                  <a:srgbClr val="FFFF00"/>
                </a:solidFill>
                <a:latin typeface="Arial Narrow" panose="020B0606020202030204" pitchFamily="34" charset="0"/>
              </a:defRPr>
            </a:lvl1pPr>
            <a:lvl2pPr marL="742950" indent="-285750">
              <a:spcBef>
                <a:spcPct val="20000"/>
              </a:spcBef>
              <a:buClr>
                <a:srgbClr val="FFFF00"/>
              </a:buClr>
              <a:buChar char="•"/>
              <a:defRPr sz="3600">
                <a:solidFill>
                  <a:srgbClr val="FFFF00"/>
                </a:solidFill>
                <a:latin typeface="Arial Narrow" panose="020B0606020202030204" pitchFamily="34" charset="0"/>
              </a:defRPr>
            </a:lvl2pPr>
            <a:lvl3pPr marL="1143000" indent="-228600">
              <a:spcBef>
                <a:spcPct val="20000"/>
              </a:spcBef>
              <a:buClr>
                <a:srgbClr val="FFFF00"/>
              </a:buClr>
              <a:buSzPct val="60000"/>
              <a:buFont typeface="Wingdings" panose="05000000000000000000" pitchFamily="2" charset="2"/>
              <a:buChar char="n"/>
              <a:defRPr sz="3200">
                <a:solidFill>
                  <a:srgbClr val="FFFF00"/>
                </a:solidFill>
                <a:latin typeface="Arial Narrow" panose="020B0606020202030204" pitchFamily="34" charset="0"/>
              </a:defRPr>
            </a:lvl3pPr>
            <a:lvl4pPr marL="1600200" indent="-228600">
              <a:spcBef>
                <a:spcPct val="20000"/>
              </a:spcBef>
              <a:buClr>
                <a:srgbClr val="FFFF00"/>
              </a:buClr>
              <a:buChar char="•"/>
              <a:defRPr sz="2800">
                <a:solidFill>
                  <a:srgbClr val="FFFF00"/>
                </a:solidFill>
                <a:latin typeface="Arial Narrow" panose="020B0606020202030204" pitchFamily="34" charset="0"/>
              </a:defRPr>
            </a:lvl4pPr>
            <a:lvl5pPr marL="2057400" indent="-228600">
              <a:spcBef>
                <a:spcPct val="20000"/>
              </a:spcBef>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5pPr>
            <a:lvl6pPr marL="25146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6pPr>
            <a:lvl7pPr marL="29718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7pPr>
            <a:lvl8pPr marL="34290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8pPr>
            <a:lvl9pPr marL="38862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9pPr>
          </a:lstStyle>
          <a:p>
            <a:pPr algn="ctr" eaLnBrk="1" hangingPunct="1">
              <a:spcBef>
                <a:spcPct val="0"/>
              </a:spcBef>
              <a:buClrTx/>
              <a:buSzTx/>
              <a:buFontTx/>
              <a:buNone/>
            </a:pPr>
            <a:r>
              <a:rPr lang="en-US" altLang="en-US" sz="2800" b="1" dirty="0">
                <a:solidFill>
                  <a:srgbClr val="0070C0"/>
                </a:solidFill>
                <a:latin typeface="Verdana" panose="020B0604030504040204" pitchFamily="34" charset="0"/>
              </a:rPr>
              <a:t>IHO – NIPPON FOUNDATION</a:t>
            </a:r>
            <a:endParaRPr lang="en-GB" altLang="en-US" sz="2800" dirty="0">
              <a:solidFill>
                <a:srgbClr val="0070C0"/>
              </a:solidFill>
              <a:latin typeface="Verdana" panose="020B0604030504040204" pitchFamily="34" charset="0"/>
            </a:endParaRPr>
          </a:p>
          <a:p>
            <a:pPr algn="ctr" eaLnBrk="1" hangingPunct="1">
              <a:spcBef>
                <a:spcPct val="0"/>
              </a:spcBef>
              <a:buClrTx/>
              <a:buSzTx/>
              <a:buFontTx/>
              <a:buNone/>
            </a:pPr>
            <a:r>
              <a:rPr lang="en-US" altLang="en-US" sz="2800" b="1" dirty="0">
                <a:solidFill>
                  <a:srgbClr val="0070C0"/>
                </a:solidFill>
                <a:latin typeface="Verdana" panose="020B0604030504040204" pitchFamily="34" charset="0"/>
              </a:rPr>
              <a:t>ALUMNI </a:t>
            </a:r>
            <a:r>
              <a:rPr lang="en-US" altLang="en-US" sz="2800" b="1" dirty="0" smtClean="0">
                <a:solidFill>
                  <a:srgbClr val="0070C0"/>
                </a:solidFill>
                <a:latin typeface="Verdana" panose="020B0604030504040204" pitchFamily="34" charset="0"/>
              </a:rPr>
              <a:t>SEMINAR</a:t>
            </a:r>
            <a:endParaRPr lang="en-GB" altLang="en-US" sz="2800" dirty="0">
              <a:solidFill>
                <a:srgbClr val="0070C0"/>
              </a:solidFill>
              <a:latin typeface="Verdana" panose="020B0604030504040204" pitchFamily="34" charset="0"/>
            </a:endParaRPr>
          </a:p>
        </p:txBody>
      </p:sp>
      <p:pic>
        <p:nvPicPr>
          <p:cNvPr id="13"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409" y="43452"/>
            <a:ext cx="1214688" cy="1214688"/>
          </a:xfrm>
          <a:prstGeom prst="rect">
            <a:avLst/>
          </a:prstGeom>
        </p:spPr>
      </p:pic>
    </p:spTree>
    <p:extLst>
      <p:ext uri="{BB962C8B-B14F-4D97-AF65-F5344CB8AC3E}">
        <p14:creationId xmlns:p14="http://schemas.microsoft.com/office/powerpoint/2010/main" val="8158761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72870"/>
            <a:ext cx="12192000" cy="1379261"/>
          </a:xfrm>
        </p:spPr>
        <p:txBody>
          <a:bodyPr>
            <a:noAutofit/>
          </a:bodyPr>
          <a:lstStyle/>
          <a:p>
            <a:pPr>
              <a:lnSpc>
                <a:spcPct val="100000"/>
              </a:lnSpc>
            </a:pPr>
            <a:r>
              <a:rPr lang="en-US" altLang="en-US" sz="2800" b="1" dirty="0" err="1">
                <a:solidFill>
                  <a:srgbClr val="0070C0"/>
                </a:solidFill>
                <a:latin typeface="Verdana" pitchFamily="34" charset="0"/>
              </a:rPr>
              <a:t>IHO</a:t>
            </a:r>
            <a:r>
              <a:rPr lang="en-US" altLang="en-US" sz="2800" b="1" dirty="0">
                <a:solidFill>
                  <a:srgbClr val="0070C0"/>
                </a:solidFill>
                <a:latin typeface="Verdana" pitchFamily="34" charset="0"/>
              </a:rPr>
              <a:t> – NIPPON FOUNDATION</a:t>
            </a:r>
            <a:r>
              <a:rPr lang="en-GB" altLang="en-US" sz="2800" dirty="0">
                <a:solidFill>
                  <a:srgbClr val="0070C0"/>
                </a:solidFill>
                <a:latin typeface="Verdana" pitchFamily="34" charset="0"/>
              </a:rPr>
              <a:t/>
            </a:r>
            <a:br>
              <a:rPr lang="en-GB" altLang="en-US" sz="2800" dirty="0">
                <a:solidFill>
                  <a:srgbClr val="0070C0"/>
                </a:solidFill>
                <a:latin typeface="Verdana" pitchFamily="34" charset="0"/>
              </a:rPr>
            </a:br>
            <a:r>
              <a:rPr lang="en-US" altLang="en-US" sz="2800" b="1" dirty="0">
                <a:solidFill>
                  <a:srgbClr val="0070C0"/>
                </a:solidFill>
                <a:latin typeface="Verdana" pitchFamily="34" charset="0"/>
              </a:rPr>
              <a:t>ALUMNI SEMINAR-2019</a:t>
            </a:r>
            <a:r>
              <a:rPr lang="en-GB" altLang="en-US" sz="2800" dirty="0">
                <a:solidFill>
                  <a:srgbClr val="0070C0"/>
                </a:solidFill>
                <a:latin typeface="Verdana" pitchFamily="34" charset="0"/>
              </a:rPr>
              <a:t/>
            </a:r>
            <a:br>
              <a:rPr lang="en-GB" altLang="en-US" sz="2800" dirty="0">
                <a:solidFill>
                  <a:srgbClr val="0070C0"/>
                </a:solidFill>
                <a:latin typeface="Verdana" pitchFamily="34" charset="0"/>
              </a:rPr>
            </a:br>
            <a:r>
              <a:rPr lang="en-US" sz="2800" b="1" dirty="0">
                <a:solidFill>
                  <a:srgbClr val="0070C0"/>
                </a:solidFill>
                <a:latin typeface="Verdana" pitchFamily="34" charset="0"/>
              </a:rPr>
              <a:t>Singapore from 29 to 31 October 2019</a:t>
            </a:r>
            <a:endParaRPr lang="en-GB" sz="2800" b="1" dirty="0">
              <a:solidFill>
                <a:srgbClr val="0070C0"/>
              </a:solidFill>
              <a:latin typeface="Verdana" pitchFamily="34" charset="0"/>
            </a:endParaRPr>
          </a:p>
        </p:txBody>
      </p:sp>
      <p:sp>
        <p:nvSpPr>
          <p:cNvPr id="8" name="Rectangle 7"/>
          <p:cNvSpPr>
            <a:spLocks noChangeArrowheads="1"/>
          </p:cNvSpPr>
          <p:nvPr/>
        </p:nvSpPr>
        <p:spPr bwMode="auto">
          <a:xfrm>
            <a:off x="250825" y="4724400"/>
            <a:ext cx="8704263" cy="154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15000"/>
              </a:lnSpc>
              <a:spcBef>
                <a:spcPts val="600"/>
              </a:spcBef>
              <a:spcAft>
                <a:spcPts val="600"/>
              </a:spcAft>
            </a:pPr>
            <a:r>
              <a:rPr lang="en-US" sz="2400" b="1" u="sng" dirty="0">
                <a:latin typeface="Arial" charset="0"/>
                <a:ea typeface="Calibri" pitchFamily="34" charset="0"/>
                <a:cs typeface="Arial" charset="0"/>
              </a:rPr>
              <a:t>Presented by:</a:t>
            </a:r>
            <a:endParaRPr lang="en-GB" sz="2400" dirty="0">
              <a:latin typeface="Arial" charset="0"/>
              <a:ea typeface="Calibri" pitchFamily="34" charset="0"/>
              <a:cs typeface="Arial" charset="0"/>
            </a:endParaRPr>
          </a:p>
          <a:p>
            <a:pPr eaLnBrk="1" hangingPunct="1">
              <a:lnSpc>
                <a:spcPct val="115000"/>
              </a:lnSpc>
              <a:spcBef>
                <a:spcPts val="600"/>
              </a:spcBef>
              <a:spcAft>
                <a:spcPts val="600"/>
              </a:spcAft>
            </a:pPr>
            <a:r>
              <a:rPr lang="en-US" sz="2400" b="1" dirty="0">
                <a:latin typeface="Arial" charset="0"/>
                <a:ea typeface="Calibri" pitchFamily="34" charset="0"/>
                <a:cs typeface="Arial" charset="0"/>
              </a:rPr>
              <a:t>Mr. Med </a:t>
            </a:r>
            <a:r>
              <a:rPr lang="en-US" sz="2400" b="1" dirty="0" err="1">
                <a:latin typeface="Arial" charset="0"/>
                <a:ea typeface="Calibri" pitchFamily="34" charset="0"/>
                <a:cs typeface="Arial" charset="0"/>
              </a:rPr>
              <a:t>ZABOUR</a:t>
            </a:r>
            <a:endParaRPr lang="en-GB" sz="2400" dirty="0">
              <a:latin typeface="Arial" charset="0"/>
              <a:ea typeface="Calibri" pitchFamily="34" charset="0"/>
              <a:cs typeface="Arial" charset="0"/>
            </a:endParaRPr>
          </a:p>
          <a:p>
            <a:pPr eaLnBrk="1" hangingPunct="1"/>
            <a:r>
              <a:rPr lang="en-US" sz="2400" b="1" dirty="0">
                <a:latin typeface="Arial" charset="0"/>
                <a:ea typeface="Calibri" pitchFamily="34" charset="0"/>
                <a:cs typeface="Arial" charset="0"/>
              </a:rPr>
              <a:t>From the Algerian Naval Forces Hydrographic Service</a:t>
            </a:r>
            <a:endParaRPr lang="en-GB" sz="2400" dirty="0">
              <a:latin typeface="Arial" charset="0"/>
              <a:ea typeface="Calibri" pitchFamily="34" charset="0"/>
              <a:cs typeface="Arial"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831366" y="40944"/>
            <a:ext cx="1283262" cy="1205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p:cNvSpPr>
            <a:spLocks noChangeArrowheads="1"/>
          </p:cNvSpPr>
          <p:nvPr/>
        </p:nvSpPr>
        <p:spPr bwMode="auto">
          <a:xfrm>
            <a:off x="2019869" y="89357"/>
            <a:ext cx="809312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FF00"/>
              </a:buClr>
              <a:buSzPct val="60000"/>
              <a:buFont typeface="Wingdings" panose="05000000000000000000" pitchFamily="2" charset="2"/>
              <a:buChar char="n"/>
              <a:defRPr sz="4000">
                <a:solidFill>
                  <a:srgbClr val="FFFF00"/>
                </a:solidFill>
                <a:latin typeface="Arial Narrow" panose="020B0606020202030204" pitchFamily="34" charset="0"/>
              </a:defRPr>
            </a:lvl1pPr>
            <a:lvl2pPr marL="742950" indent="-285750">
              <a:spcBef>
                <a:spcPct val="20000"/>
              </a:spcBef>
              <a:buClr>
                <a:srgbClr val="FFFF00"/>
              </a:buClr>
              <a:buChar char="•"/>
              <a:defRPr sz="3600">
                <a:solidFill>
                  <a:srgbClr val="FFFF00"/>
                </a:solidFill>
                <a:latin typeface="Arial Narrow" panose="020B0606020202030204" pitchFamily="34" charset="0"/>
              </a:defRPr>
            </a:lvl2pPr>
            <a:lvl3pPr marL="1143000" indent="-228600">
              <a:spcBef>
                <a:spcPct val="20000"/>
              </a:spcBef>
              <a:buClr>
                <a:srgbClr val="FFFF00"/>
              </a:buClr>
              <a:buSzPct val="60000"/>
              <a:buFont typeface="Wingdings" panose="05000000000000000000" pitchFamily="2" charset="2"/>
              <a:buChar char="n"/>
              <a:defRPr sz="3200">
                <a:solidFill>
                  <a:srgbClr val="FFFF00"/>
                </a:solidFill>
                <a:latin typeface="Arial Narrow" panose="020B0606020202030204" pitchFamily="34" charset="0"/>
              </a:defRPr>
            </a:lvl3pPr>
            <a:lvl4pPr marL="1600200" indent="-228600">
              <a:spcBef>
                <a:spcPct val="20000"/>
              </a:spcBef>
              <a:buClr>
                <a:srgbClr val="FFFF00"/>
              </a:buClr>
              <a:buChar char="•"/>
              <a:defRPr sz="2800">
                <a:solidFill>
                  <a:srgbClr val="FFFF00"/>
                </a:solidFill>
                <a:latin typeface="Arial Narrow" panose="020B0606020202030204" pitchFamily="34" charset="0"/>
              </a:defRPr>
            </a:lvl4pPr>
            <a:lvl5pPr marL="2057400" indent="-228600">
              <a:spcBef>
                <a:spcPct val="20000"/>
              </a:spcBef>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5pPr>
            <a:lvl6pPr marL="25146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6pPr>
            <a:lvl7pPr marL="29718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7pPr>
            <a:lvl8pPr marL="34290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8pPr>
            <a:lvl9pPr marL="38862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9pPr>
          </a:lstStyle>
          <a:p>
            <a:pPr algn="ctr" eaLnBrk="1" hangingPunct="1">
              <a:spcBef>
                <a:spcPct val="0"/>
              </a:spcBef>
              <a:buClrTx/>
              <a:buSzTx/>
              <a:buFontTx/>
              <a:buNone/>
            </a:pPr>
            <a:r>
              <a:rPr lang="en-US" altLang="en-US" sz="2800" b="1" dirty="0">
                <a:solidFill>
                  <a:srgbClr val="0070C0"/>
                </a:solidFill>
                <a:latin typeface="Verdana" panose="020B0604030504040204" pitchFamily="34" charset="0"/>
              </a:rPr>
              <a:t>IHO – NIPPON FOUNDATION</a:t>
            </a:r>
            <a:endParaRPr lang="en-GB" altLang="en-US" sz="2800" dirty="0">
              <a:solidFill>
                <a:srgbClr val="0070C0"/>
              </a:solidFill>
              <a:latin typeface="Verdana" panose="020B0604030504040204" pitchFamily="34" charset="0"/>
            </a:endParaRPr>
          </a:p>
          <a:p>
            <a:pPr algn="ctr" eaLnBrk="1" hangingPunct="1">
              <a:spcBef>
                <a:spcPct val="0"/>
              </a:spcBef>
              <a:buClrTx/>
              <a:buSzTx/>
              <a:buFontTx/>
              <a:buNone/>
            </a:pPr>
            <a:r>
              <a:rPr lang="en-US" altLang="en-US" sz="2800" b="1" dirty="0">
                <a:solidFill>
                  <a:srgbClr val="0070C0"/>
                </a:solidFill>
                <a:latin typeface="Verdana" panose="020B0604030504040204" pitchFamily="34" charset="0"/>
              </a:rPr>
              <a:t>ALUMNI </a:t>
            </a:r>
            <a:r>
              <a:rPr lang="en-US" altLang="en-US" sz="2800" b="1" dirty="0" smtClean="0">
                <a:solidFill>
                  <a:srgbClr val="0070C0"/>
                </a:solidFill>
                <a:latin typeface="Verdana" panose="020B0604030504040204" pitchFamily="34" charset="0"/>
              </a:rPr>
              <a:t>SEMINAR</a:t>
            </a:r>
            <a:endParaRPr lang="en-GB" altLang="en-US" sz="2800" dirty="0">
              <a:solidFill>
                <a:srgbClr val="0070C0"/>
              </a:solidFill>
              <a:latin typeface="Verdana" panose="020B0604030504040204" pitchFamily="34" charset="0"/>
            </a:endParaRPr>
          </a:p>
        </p:txBody>
      </p:sp>
      <p:pic>
        <p:nvPicPr>
          <p:cNvPr id="10"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409" y="43452"/>
            <a:ext cx="1214688" cy="1214688"/>
          </a:xfrm>
          <a:prstGeom prst="rect">
            <a:avLst/>
          </a:prstGeom>
        </p:spPr>
      </p:pic>
      <p:sp>
        <p:nvSpPr>
          <p:cNvPr id="3" name="Rectangle 2"/>
          <p:cNvSpPr/>
          <p:nvPr/>
        </p:nvSpPr>
        <p:spPr>
          <a:xfrm rot="196928">
            <a:off x="233694" y="3270333"/>
            <a:ext cx="11732441" cy="769441"/>
          </a:xfrm>
          <a:prstGeom prst="rect">
            <a:avLst/>
          </a:prstGeom>
          <a:noFill/>
          <a:effectLst>
            <a:innerShdw blurRad="63500" dist="50800" dir="2700000">
              <a:prstClr val="black">
                <a:alpha val="50000"/>
              </a:prstClr>
            </a:innerShdw>
          </a:effectLst>
        </p:spPr>
        <p:txBody>
          <a:bodyPr wrap="square" lIns="91440" tIns="45720" rIns="91440" bIns="45720">
            <a:spAutoFit/>
            <a:scene3d>
              <a:camera prst="perspectiveRelaxed"/>
              <a:lightRig rig="soft" dir="tl">
                <a:rot lat="0" lon="0" rev="0"/>
              </a:lightRig>
            </a:scene3d>
            <a:sp3d contourW="25400" prstMaterial="matte">
              <a:bevelT w="25400" h="55880" prst="artDeco"/>
              <a:contourClr>
                <a:schemeClr val="accent2">
                  <a:tint val="20000"/>
                </a:schemeClr>
              </a:contourClr>
            </a:sp3d>
          </a:bodyPr>
          <a:lstStyle/>
          <a:p>
            <a:pPr>
              <a:lnSpc>
                <a:spcPct val="100000"/>
              </a:lnSpc>
            </a:pPr>
            <a:r>
              <a:rPr lang="fr-FR" alt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erdana" pitchFamily="34" charset="0"/>
              </a:rPr>
              <a:t>THANK YOU FOR YOUR ATTENTION</a:t>
            </a:r>
            <a:endParaRPr lang="en-GB"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erdana" pitchFamily="34" charset="0"/>
            </a:endParaRPr>
          </a:p>
        </p:txBody>
      </p:sp>
    </p:spTree>
    <p:extLst>
      <p:ext uri="{BB962C8B-B14F-4D97-AF65-F5344CB8AC3E}">
        <p14:creationId xmlns:p14="http://schemas.microsoft.com/office/powerpoint/2010/main" val="35559059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687" y="1297599"/>
            <a:ext cx="6190398" cy="646814"/>
          </a:xfrm>
        </p:spPr>
        <p:txBody>
          <a:bodyPr>
            <a:normAutofit fontScale="90000"/>
          </a:bodyPr>
          <a:lstStyle/>
          <a:p>
            <a:r>
              <a:rPr lang="en-US" dirty="0" smtClean="0"/>
              <a:t> </a:t>
            </a:r>
            <a:r>
              <a:rPr lang="en-US" sz="4000" b="1" dirty="0" smtClean="0">
                <a:solidFill>
                  <a:srgbClr val="0070C0"/>
                </a:solidFill>
                <a:latin typeface="+mn-lt"/>
                <a:ea typeface="+mn-ea"/>
                <a:cs typeface="+mn-cs"/>
              </a:rPr>
              <a:t>My career path and projects</a:t>
            </a:r>
            <a:endParaRPr lang="en-US" sz="4000" b="1" dirty="0">
              <a:solidFill>
                <a:srgbClr val="0070C0"/>
              </a:solidFill>
              <a:latin typeface="+mn-lt"/>
              <a:ea typeface="+mn-ea"/>
              <a:cs typeface="+mn-cs"/>
            </a:endParaRPr>
          </a:p>
        </p:txBody>
      </p:sp>
      <p:sp>
        <p:nvSpPr>
          <p:cNvPr id="10" name="Titre 2"/>
          <p:cNvSpPr txBox="1">
            <a:spLocks/>
          </p:cNvSpPr>
          <p:nvPr/>
        </p:nvSpPr>
        <p:spPr>
          <a:xfrm>
            <a:off x="101352" y="1692322"/>
            <a:ext cx="11985980" cy="30298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200" dirty="0" smtClean="0">
                <a:latin typeface="Arial" charset="0"/>
                <a:ea typeface="Calibri" pitchFamily="34" charset="0"/>
                <a:cs typeface="Arial" charset="0"/>
              </a:rPr>
              <a:t>I </a:t>
            </a:r>
            <a:r>
              <a:rPr lang="en-US" sz="3200" dirty="0">
                <a:latin typeface="Arial" charset="0"/>
                <a:ea typeface="Calibri" pitchFamily="34" charset="0"/>
                <a:cs typeface="Arial" charset="0"/>
              </a:rPr>
              <a:t>am working at </a:t>
            </a:r>
            <a:r>
              <a:rPr lang="en-US" sz="3200" dirty="0" smtClean="0">
                <a:latin typeface="Arial" charset="0"/>
                <a:ea typeface="Calibri" pitchFamily="34" charset="0"/>
                <a:cs typeface="Arial" charset="0"/>
              </a:rPr>
              <a:t>the Hydrographic </a:t>
            </a:r>
            <a:r>
              <a:rPr lang="en-US" sz="3200" dirty="0">
                <a:latin typeface="Arial" charset="0"/>
                <a:ea typeface="Calibri" pitchFamily="34" charset="0"/>
                <a:cs typeface="Arial" charset="0"/>
              </a:rPr>
              <a:t>office since 2001, Actually before the course, as an engineer in topography </a:t>
            </a:r>
            <a:r>
              <a:rPr lang="en-US" sz="3200" dirty="0" smtClean="0">
                <a:latin typeface="Arial" charset="0"/>
                <a:ea typeface="Calibri" pitchFamily="34" charset="0"/>
                <a:cs typeface="Arial" charset="0"/>
              </a:rPr>
              <a:t>works and geodesic sciences, </a:t>
            </a:r>
            <a:r>
              <a:rPr lang="en-US" sz="3200" dirty="0">
                <a:latin typeface="Arial" charset="0"/>
                <a:ea typeface="Calibri" pitchFamily="34" charset="0"/>
                <a:cs typeface="Arial" charset="0"/>
              </a:rPr>
              <a:t>my work consisted </a:t>
            </a:r>
            <a:r>
              <a:rPr lang="en-US" sz="3200" dirty="0" smtClean="0">
                <a:latin typeface="Arial" charset="0"/>
                <a:ea typeface="Calibri" pitchFamily="34" charset="0"/>
                <a:cs typeface="Arial" charset="0"/>
              </a:rPr>
              <a:t>on ensuring </a:t>
            </a:r>
            <a:r>
              <a:rPr lang="en-GB" sz="3200" dirty="0">
                <a:latin typeface="Arial" charset="0"/>
                <a:ea typeface="Calibri" pitchFamily="34" charset="0"/>
                <a:cs typeface="Arial" charset="0"/>
              </a:rPr>
              <a:t>survey and data </a:t>
            </a:r>
            <a:r>
              <a:rPr lang="en-GB" sz="3200" dirty="0" smtClean="0">
                <a:latin typeface="Arial" charset="0"/>
                <a:ea typeface="Calibri" pitchFamily="34" charset="0"/>
                <a:cs typeface="Arial" charset="0"/>
              </a:rPr>
              <a:t>process in topography</a:t>
            </a:r>
            <a:r>
              <a:rPr lang="en-US" sz="3200" dirty="0" smtClean="0">
                <a:latin typeface="Arial" charset="0"/>
                <a:ea typeface="Calibri" pitchFamily="34" charset="0"/>
                <a:cs typeface="Arial" charset="0"/>
              </a:rPr>
              <a:t>, I had a little knowledge about Marine Cartography and Hydrography. By </a:t>
            </a:r>
            <a:r>
              <a:rPr lang="en-US" sz="3200" dirty="0">
                <a:latin typeface="Arial" charset="0"/>
                <a:ea typeface="Calibri" pitchFamily="34" charset="0"/>
                <a:cs typeface="Arial" charset="0"/>
              </a:rPr>
              <a:t>working years in </a:t>
            </a:r>
            <a:r>
              <a:rPr lang="en-US" sz="3200" dirty="0" smtClean="0">
                <a:latin typeface="Arial" charset="0"/>
                <a:ea typeface="Calibri" pitchFamily="34" charset="0"/>
                <a:cs typeface="Arial" charset="0"/>
              </a:rPr>
              <a:t>the hydrographic office, I learned many things about the subject.</a:t>
            </a:r>
            <a:endParaRPr lang="en-GB" sz="3200" dirty="0" smtClean="0">
              <a:ea typeface="Calibri" pitchFamily="34" charset="0"/>
              <a:cs typeface="Arial" charset="0"/>
            </a:endParaRP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831366" y="40944"/>
            <a:ext cx="1283262" cy="1205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3"/>
          <p:cNvSpPr>
            <a:spLocks noChangeArrowheads="1"/>
          </p:cNvSpPr>
          <p:nvPr/>
        </p:nvSpPr>
        <p:spPr bwMode="auto">
          <a:xfrm>
            <a:off x="2019869" y="89357"/>
            <a:ext cx="809312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FF00"/>
              </a:buClr>
              <a:buSzPct val="60000"/>
              <a:buFont typeface="Wingdings" panose="05000000000000000000" pitchFamily="2" charset="2"/>
              <a:buChar char="n"/>
              <a:defRPr sz="4000">
                <a:solidFill>
                  <a:srgbClr val="FFFF00"/>
                </a:solidFill>
                <a:latin typeface="Arial Narrow" panose="020B0606020202030204" pitchFamily="34" charset="0"/>
              </a:defRPr>
            </a:lvl1pPr>
            <a:lvl2pPr marL="742950" indent="-285750">
              <a:spcBef>
                <a:spcPct val="20000"/>
              </a:spcBef>
              <a:buClr>
                <a:srgbClr val="FFFF00"/>
              </a:buClr>
              <a:buChar char="•"/>
              <a:defRPr sz="3600">
                <a:solidFill>
                  <a:srgbClr val="FFFF00"/>
                </a:solidFill>
                <a:latin typeface="Arial Narrow" panose="020B0606020202030204" pitchFamily="34" charset="0"/>
              </a:defRPr>
            </a:lvl2pPr>
            <a:lvl3pPr marL="1143000" indent="-228600">
              <a:spcBef>
                <a:spcPct val="20000"/>
              </a:spcBef>
              <a:buClr>
                <a:srgbClr val="FFFF00"/>
              </a:buClr>
              <a:buSzPct val="60000"/>
              <a:buFont typeface="Wingdings" panose="05000000000000000000" pitchFamily="2" charset="2"/>
              <a:buChar char="n"/>
              <a:defRPr sz="3200">
                <a:solidFill>
                  <a:srgbClr val="FFFF00"/>
                </a:solidFill>
                <a:latin typeface="Arial Narrow" panose="020B0606020202030204" pitchFamily="34" charset="0"/>
              </a:defRPr>
            </a:lvl3pPr>
            <a:lvl4pPr marL="1600200" indent="-228600">
              <a:spcBef>
                <a:spcPct val="20000"/>
              </a:spcBef>
              <a:buClr>
                <a:srgbClr val="FFFF00"/>
              </a:buClr>
              <a:buChar char="•"/>
              <a:defRPr sz="2800">
                <a:solidFill>
                  <a:srgbClr val="FFFF00"/>
                </a:solidFill>
                <a:latin typeface="Arial Narrow" panose="020B0606020202030204" pitchFamily="34" charset="0"/>
              </a:defRPr>
            </a:lvl4pPr>
            <a:lvl5pPr marL="2057400" indent="-228600">
              <a:spcBef>
                <a:spcPct val="20000"/>
              </a:spcBef>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5pPr>
            <a:lvl6pPr marL="25146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6pPr>
            <a:lvl7pPr marL="29718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7pPr>
            <a:lvl8pPr marL="34290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8pPr>
            <a:lvl9pPr marL="38862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9pPr>
          </a:lstStyle>
          <a:p>
            <a:pPr algn="ctr" eaLnBrk="1" hangingPunct="1">
              <a:spcBef>
                <a:spcPct val="0"/>
              </a:spcBef>
              <a:buClrTx/>
              <a:buSzTx/>
              <a:buFontTx/>
              <a:buNone/>
            </a:pPr>
            <a:r>
              <a:rPr lang="en-US" altLang="en-US" sz="2800" b="1" dirty="0">
                <a:solidFill>
                  <a:srgbClr val="0070C0"/>
                </a:solidFill>
                <a:latin typeface="Verdana" panose="020B0604030504040204" pitchFamily="34" charset="0"/>
              </a:rPr>
              <a:t>IHO – NIPPON FOUNDATION</a:t>
            </a:r>
            <a:endParaRPr lang="en-GB" altLang="en-US" sz="2800" dirty="0">
              <a:solidFill>
                <a:srgbClr val="0070C0"/>
              </a:solidFill>
              <a:latin typeface="Verdana" panose="020B0604030504040204" pitchFamily="34" charset="0"/>
            </a:endParaRPr>
          </a:p>
          <a:p>
            <a:pPr algn="ctr" eaLnBrk="1" hangingPunct="1">
              <a:spcBef>
                <a:spcPct val="0"/>
              </a:spcBef>
              <a:buClrTx/>
              <a:buSzTx/>
              <a:buFontTx/>
              <a:buNone/>
            </a:pPr>
            <a:r>
              <a:rPr lang="en-US" altLang="en-US" sz="2800" b="1" dirty="0">
                <a:solidFill>
                  <a:srgbClr val="0070C0"/>
                </a:solidFill>
                <a:latin typeface="Verdana" panose="020B0604030504040204" pitchFamily="34" charset="0"/>
              </a:rPr>
              <a:t>ALUMNI </a:t>
            </a:r>
            <a:r>
              <a:rPr lang="en-US" altLang="en-US" sz="2800" b="1" dirty="0" smtClean="0">
                <a:solidFill>
                  <a:srgbClr val="0070C0"/>
                </a:solidFill>
                <a:latin typeface="Verdana" panose="020B0604030504040204" pitchFamily="34" charset="0"/>
              </a:rPr>
              <a:t>SEMINAR</a:t>
            </a:r>
            <a:endParaRPr lang="en-GB" altLang="en-US" sz="2800" dirty="0">
              <a:solidFill>
                <a:srgbClr val="0070C0"/>
              </a:solidFill>
              <a:latin typeface="Verdana" panose="020B0604030504040204" pitchFamily="34" charset="0"/>
            </a:endParaRPr>
          </a:p>
        </p:txBody>
      </p:sp>
      <p:pic>
        <p:nvPicPr>
          <p:cNvPr id="13"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409" y="43452"/>
            <a:ext cx="1214688" cy="1214688"/>
          </a:xfrm>
          <a:prstGeom prst="rect">
            <a:avLst/>
          </a:prstGeom>
        </p:spPr>
      </p:pic>
      <p:pic>
        <p:nvPicPr>
          <p:cNvPr id="14" name="Picture 13" descr="C:\Users\a.menasri\Desktop\SOUTIEN\B C I O\SIGLES\logo_shfn.png"/>
          <p:cNvPicPr>
            <a:picLocks noChangeAspect="1" noChangeArrowheads="1"/>
          </p:cNvPicPr>
          <p:nvPr/>
        </p:nvPicPr>
        <p:blipFill>
          <a:blip r:embed="rId4" cstate="print"/>
          <a:srcRect/>
          <a:stretch>
            <a:fillRect/>
          </a:stretch>
        </p:blipFill>
        <p:spPr bwMode="auto">
          <a:xfrm>
            <a:off x="8286281" y="5490175"/>
            <a:ext cx="1349035" cy="1305144"/>
          </a:xfrm>
          <a:prstGeom prst="rect">
            <a:avLst/>
          </a:prstGeom>
          <a:noFill/>
        </p:spPr>
      </p:pic>
      <p:pic>
        <p:nvPicPr>
          <p:cNvPr id="15" name="Picture 7" descr="pano_shfn1"/>
          <p:cNvPicPr>
            <a:picLocks noChangeAspect="1" noChangeArrowheads="1"/>
          </p:cNvPicPr>
          <p:nvPr/>
        </p:nvPicPr>
        <p:blipFill>
          <a:blip r:embed="rId5" cstate="print">
            <a:lum bright="-20000" contrast="30000"/>
          </a:blip>
          <a:srcRect r="1961"/>
          <a:stretch>
            <a:fillRect/>
          </a:stretch>
        </p:blipFill>
        <p:spPr bwMode="auto">
          <a:xfrm>
            <a:off x="657753" y="4521739"/>
            <a:ext cx="5128309" cy="2259932"/>
          </a:xfrm>
          <a:prstGeom prst="rect">
            <a:avLst/>
          </a:prstGeom>
          <a:ln>
            <a:noFill/>
          </a:ln>
          <a:effectLst>
            <a:outerShdw blurRad="292100" dist="139700" dir="2700000" algn="tl" rotWithShape="0">
              <a:srgbClr val="333333">
                <a:alpha val="65000"/>
              </a:srgbClr>
            </a:outerShdw>
          </a:effectLst>
        </p:spPr>
      </p:pic>
      <p:pic>
        <p:nvPicPr>
          <p:cNvPr id="16" name="Picture 3" descr="C:\Users\a.menasri\Pictures\Image 2.png"/>
          <p:cNvPicPr>
            <a:picLocks noChangeAspect="1" noChangeArrowheads="1"/>
          </p:cNvPicPr>
          <p:nvPr/>
        </p:nvPicPr>
        <p:blipFill>
          <a:blip r:embed="rId6" cstate="print"/>
          <a:srcRect l="25549" r="1289" b="16667"/>
          <a:stretch>
            <a:fillRect/>
          </a:stretch>
        </p:blipFill>
        <p:spPr bwMode="auto">
          <a:xfrm>
            <a:off x="5786062" y="4521740"/>
            <a:ext cx="5273399" cy="1129965"/>
          </a:xfrm>
          <a:prstGeom prst="rect">
            <a:avLst/>
          </a:prstGeom>
          <a:ln>
            <a:noFill/>
          </a:ln>
          <a:effectLst>
            <a:softEdge rad="112500"/>
          </a:effectLst>
        </p:spPr>
      </p:pic>
    </p:spTree>
    <p:extLst>
      <p:ext uri="{BB962C8B-B14F-4D97-AF65-F5344CB8AC3E}">
        <p14:creationId xmlns:p14="http://schemas.microsoft.com/office/powerpoint/2010/main" val="3923523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2000" fill="hold"/>
                                        <p:tgtEl>
                                          <p:spTgt spid="15"/>
                                        </p:tgtEl>
                                        <p:attrNameLst>
                                          <p:attrName>ppt_x</p:attrName>
                                        </p:attrNameLst>
                                      </p:cBhvr>
                                      <p:tavLst>
                                        <p:tav tm="0">
                                          <p:val>
                                            <p:strVal val="#ppt_x"/>
                                          </p:val>
                                        </p:tav>
                                        <p:tav tm="100000">
                                          <p:val>
                                            <p:strVal val="#ppt_x"/>
                                          </p:val>
                                        </p:tav>
                                      </p:tavLst>
                                    </p:anim>
                                    <p:anim calcmode="lin" valueType="num">
                                      <p:cBhvr additive="base">
                                        <p:cTn id="8" dur="20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ChangeArrowheads="1"/>
          </p:cNvSpPr>
          <p:nvPr/>
        </p:nvSpPr>
        <p:spPr bwMode="auto">
          <a:xfrm>
            <a:off x="179918" y="1450892"/>
            <a:ext cx="357354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GB" sz="3600" b="1" dirty="0">
                <a:solidFill>
                  <a:srgbClr val="0070C0"/>
                </a:solidFill>
              </a:rPr>
              <a:t>During the course</a:t>
            </a:r>
          </a:p>
        </p:txBody>
      </p:sp>
      <p:sp>
        <p:nvSpPr>
          <p:cNvPr id="15364" name="Rectangle 6"/>
          <p:cNvSpPr>
            <a:spLocks noChangeArrowheads="1"/>
          </p:cNvSpPr>
          <p:nvPr/>
        </p:nvSpPr>
        <p:spPr bwMode="auto">
          <a:xfrm>
            <a:off x="220395" y="2187964"/>
            <a:ext cx="1161626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en-US" sz="3200" dirty="0">
                <a:latin typeface="Arial" charset="0"/>
                <a:cs typeface="Arial" charset="0"/>
              </a:rPr>
              <a:t>Once arrived to England, new life was started. Living alone in a hotel, far from my family and friends, a new environment, and new faces.</a:t>
            </a:r>
            <a:endParaRPr lang="en-GB" sz="3200" dirty="0">
              <a:latin typeface="Arial" charset="0"/>
              <a:cs typeface="Arial" charset="0"/>
            </a:endParaRPr>
          </a:p>
        </p:txBody>
      </p:sp>
      <p:pic>
        <p:nvPicPr>
          <p:cNvPr id="7" name="Imag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22171" y="3302758"/>
            <a:ext cx="6703761" cy="3351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831366" y="40944"/>
            <a:ext cx="1283262" cy="1205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p:cNvSpPr>
            <a:spLocks noChangeArrowheads="1"/>
          </p:cNvSpPr>
          <p:nvPr/>
        </p:nvSpPr>
        <p:spPr bwMode="auto">
          <a:xfrm>
            <a:off x="2019869" y="89357"/>
            <a:ext cx="809312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FF00"/>
              </a:buClr>
              <a:buSzPct val="60000"/>
              <a:buFont typeface="Wingdings" panose="05000000000000000000" pitchFamily="2" charset="2"/>
              <a:buChar char="n"/>
              <a:defRPr sz="4000">
                <a:solidFill>
                  <a:srgbClr val="FFFF00"/>
                </a:solidFill>
                <a:latin typeface="Arial Narrow" panose="020B0606020202030204" pitchFamily="34" charset="0"/>
              </a:defRPr>
            </a:lvl1pPr>
            <a:lvl2pPr marL="742950" indent="-285750">
              <a:spcBef>
                <a:spcPct val="20000"/>
              </a:spcBef>
              <a:buClr>
                <a:srgbClr val="FFFF00"/>
              </a:buClr>
              <a:buChar char="•"/>
              <a:defRPr sz="3600">
                <a:solidFill>
                  <a:srgbClr val="FFFF00"/>
                </a:solidFill>
                <a:latin typeface="Arial Narrow" panose="020B0606020202030204" pitchFamily="34" charset="0"/>
              </a:defRPr>
            </a:lvl2pPr>
            <a:lvl3pPr marL="1143000" indent="-228600">
              <a:spcBef>
                <a:spcPct val="20000"/>
              </a:spcBef>
              <a:buClr>
                <a:srgbClr val="FFFF00"/>
              </a:buClr>
              <a:buSzPct val="60000"/>
              <a:buFont typeface="Wingdings" panose="05000000000000000000" pitchFamily="2" charset="2"/>
              <a:buChar char="n"/>
              <a:defRPr sz="3200">
                <a:solidFill>
                  <a:srgbClr val="FFFF00"/>
                </a:solidFill>
                <a:latin typeface="Arial Narrow" panose="020B0606020202030204" pitchFamily="34" charset="0"/>
              </a:defRPr>
            </a:lvl3pPr>
            <a:lvl4pPr marL="1600200" indent="-228600">
              <a:spcBef>
                <a:spcPct val="20000"/>
              </a:spcBef>
              <a:buClr>
                <a:srgbClr val="FFFF00"/>
              </a:buClr>
              <a:buChar char="•"/>
              <a:defRPr sz="2800">
                <a:solidFill>
                  <a:srgbClr val="FFFF00"/>
                </a:solidFill>
                <a:latin typeface="Arial Narrow" panose="020B0606020202030204" pitchFamily="34" charset="0"/>
              </a:defRPr>
            </a:lvl4pPr>
            <a:lvl5pPr marL="2057400" indent="-228600">
              <a:spcBef>
                <a:spcPct val="20000"/>
              </a:spcBef>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5pPr>
            <a:lvl6pPr marL="25146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6pPr>
            <a:lvl7pPr marL="29718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7pPr>
            <a:lvl8pPr marL="34290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8pPr>
            <a:lvl9pPr marL="38862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9pPr>
          </a:lstStyle>
          <a:p>
            <a:pPr algn="ctr" eaLnBrk="1" hangingPunct="1">
              <a:spcBef>
                <a:spcPct val="0"/>
              </a:spcBef>
              <a:buClrTx/>
              <a:buSzTx/>
              <a:buFontTx/>
              <a:buNone/>
            </a:pPr>
            <a:r>
              <a:rPr lang="en-US" altLang="en-US" sz="2800" b="1" dirty="0">
                <a:solidFill>
                  <a:srgbClr val="0070C0"/>
                </a:solidFill>
                <a:latin typeface="Verdana" panose="020B0604030504040204" pitchFamily="34" charset="0"/>
              </a:rPr>
              <a:t>IHO – NIPPON FOUNDATION</a:t>
            </a:r>
            <a:endParaRPr lang="en-GB" altLang="en-US" sz="2800" dirty="0">
              <a:solidFill>
                <a:srgbClr val="0070C0"/>
              </a:solidFill>
              <a:latin typeface="Verdana" panose="020B0604030504040204" pitchFamily="34" charset="0"/>
            </a:endParaRPr>
          </a:p>
          <a:p>
            <a:pPr algn="ctr" eaLnBrk="1" hangingPunct="1">
              <a:spcBef>
                <a:spcPct val="0"/>
              </a:spcBef>
              <a:buClrTx/>
              <a:buSzTx/>
              <a:buFontTx/>
              <a:buNone/>
            </a:pPr>
            <a:r>
              <a:rPr lang="en-US" altLang="en-US" sz="2800" b="1" dirty="0">
                <a:solidFill>
                  <a:srgbClr val="0070C0"/>
                </a:solidFill>
                <a:latin typeface="Verdana" panose="020B0604030504040204" pitchFamily="34" charset="0"/>
              </a:rPr>
              <a:t>ALUMNI </a:t>
            </a:r>
            <a:r>
              <a:rPr lang="en-US" altLang="en-US" sz="2800" b="1" dirty="0" smtClean="0">
                <a:solidFill>
                  <a:srgbClr val="0070C0"/>
                </a:solidFill>
                <a:latin typeface="Verdana" panose="020B0604030504040204" pitchFamily="34" charset="0"/>
              </a:rPr>
              <a:t>SEMINAR</a:t>
            </a:r>
            <a:endParaRPr lang="en-GB" altLang="en-US" sz="2800" dirty="0">
              <a:solidFill>
                <a:srgbClr val="0070C0"/>
              </a:solidFill>
              <a:latin typeface="Verdana" panose="020B0604030504040204" pitchFamily="34" charset="0"/>
            </a:endParaRPr>
          </a:p>
        </p:txBody>
      </p:sp>
      <p:pic>
        <p:nvPicPr>
          <p:cNvPr id="10"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409" y="43452"/>
            <a:ext cx="1214688" cy="1214688"/>
          </a:xfrm>
          <a:prstGeom prst="rect">
            <a:avLst/>
          </a:prstGeom>
        </p:spPr>
      </p:pic>
    </p:spTree>
    <p:extLst>
      <p:ext uri="{BB962C8B-B14F-4D97-AF65-F5344CB8AC3E}">
        <p14:creationId xmlns:p14="http://schemas.microsoft.com/office/powerpoint/2010/main" val="8846237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2"/>
          <p:cNvSpPr>
            <a:spLocks noGrp="1"/>
          </p:cNvSpPr>
          <p:nvPr>
            <p:ph type="title"/>
          </p:nvPr>
        </p:nvSpPr>
        <p:spPr>
          <a:xfrm>
            <a:off x="88770" y="1879056"/>
            <a:ext cx="9123469" cy="4876585"/>
          </a:xfrm>
        </p:spPr>
        <p:txBody>
          <a:bodyPr>
            <a:normAutofit/>
          </a:bodyPr>
          <a:lstStyle/>
          <a:p>
            <a:pPr marL="514350" indent="-514350" algn="just" eaLnBrk="1" hangingPunct="1">
              <a:buFont typeface="+mj-lt"/>
              <a:buAutoNum type="arabicPeriod"/>
            </a:pPr>
            <a:r>
              <a:rPr lang="en-US" sz="3200" dirty="0" smtClean="0">
                <a:solidFill>
                  <a:schemeClr val="tx1"/>
                </a:solidFill>
                <a:latin typeface="Arial" charset="0"/>
                <a:cs typeface="Arial" charset="0"/>
              </a:rPr>
              <a:t>The first one was Marine Cartography which consisted on the basic procedures and steps to produce navigational charts in </a:t>
            </a:r>
            <a:r>
              <a:rPr lang="en-US" sz="3200" dirty="0" err="1" smtClean="0">
                <a:solidFill>
                  <a:schemeClr val="tx1"/>
                </a:solidFill>
                <a:latin typeface="Arial" charset="0"/>
                <a:cs typeface="Arial" charset="0"/>
              </a:rPr>
              <a:t>IHO</a:t>
            </a:r>
            <a:r>
              <a:rPr lang="en-US" sz="3200" dirty="0" smtClean="0">
                <a:solidFill>
                  <a:schemeClr val="tx1"/>
                </a:solidFill>
                <a:latin typeface="Arial" charset="0"/>
                <a:cs typeface="Arial" charset="0"/>
              </a:rPr>
              <a:t> standards. We studied many things in this module among them: chart symbols and abbreviations, chart text –type styles, navigational dangers, nature of seabed, topography and charts, depth unit and selection, depth contour, navigational aids, navigational lights, navigational buoys </a:t>
            </a:r>
            <a:r>
              <a:rPr lang="en-US" sz="3200" dirty="0" err="1" smtClean="0">
                <a:solidFill>
                  <a:schemeClr val="tx1"/>
                </a:solidFill>
                <a:latin typeface="Arial" charset="0"/>
                <a:cs typeface="Arial" charset="0"/>
              </a:rPr>
              <a:t>IALA</a:t>
            </a:r>
            <a:r>
              <a:rPr lang="en-US" sz="3200" dirty="0" smtClean="0">
                <a:solidFill>
                  <a:schemeClr val="tx1"/>
                </a:solidFill>
                <a:latin typeface="Arial" charset="0"/>
                <a:cs typeface="Arial" charset="0"/>
              </a:rPr>
              <a:t>.</a:t>
            </a:r>
            <a:endParaRPr lang="en-GB" sz="3200" dirty="0" smtClean="0">
              <a:solidFill>
                <a:schemeClr val="tx1"/>
              </a:solidFill>
              <a:latin typeface="Arial" charset="0"/>
              <a:cs typeface="Arial" charset="0"/>
            </a:endParaRPr>
          </a:p>
        </p:txBody>
      </p:sp>
      <p:sp>
        <p:nvSpPr>
          <p:cNvPr id="2" name="Rectangle 1"/>
          <p:cNvSpPr/>
          <p:nvPr/>
        </p:nvSpPr>
        <p:spPr>
          <a:xfrm>
            <a:off x="221672" y="1355836"/>
            <a:ext cx="10955844" cy="584775"/>
          </a:xfrm>
          <a:prstGeom prst="rect">
            <a:avLst/>
          </a:prstGeom>
        </p:spPr>
        <p:txBody>
          <a:bodyPr wrap="square">
            <a:spAutoFit/>
          </a:bodyPr>
          <a:lstStyle/>
          <a:p>
            <a:r>
              <a:rPr lang="en-US" sz="3200" dirty="0">
                <a:latin typeface="Arial" charset="0"/>
                <a:cs typeface="Arial" charset="0"/>
              </a:rPr>
              <a:t>For the course, as you know, was divided to three modules</a:t>
            </a:r>
            <a:r>
              <a:rPr lang="en-US" sz="3200" dirty="0" smtClean="0">
                <a:latin typeface="Arial" charset="0"/>
                <a:cs typeface="Arial" charset="0"/>
              </a:rPr>
              <a:t>:</a:t>
            </a:r>
            <a:endParaRPr lang="fr-FR" sz="32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831366" y="40944"/>
            <a:ext cx="1283262" cy="1205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a:spLocks noChangeArrowheads="1"/>
          </p:cNvSpPr>
          <p:nvPr/>
        </p:nvSpPr>
        <p:spPr bwMode="auto">
          <a:xfrm>
            <a:off x="2019869" y="89357"/>
            <a:ext cx="809312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FF00"/>
              </a:buClr>
              <a:buSzPct val="60000"/>
              <a:buFont typeface="Wingdings" panose="05000000000000000000" pitchFamily="2" charset="2"/>
              <a:buChar char="n"/>
              <a:defRPr sz="4000">
                <a:solidFill>
                  <a:srgbClr val="FFFF00"/>
                </a:solidFill>
                <a:latin typeface="Arial Narrow" panose="020B0606020202030204" pitchFamily="34" charset="0"/>
              </a:defRPr>
            </a:lvl1pPr>
            <a:lvl2pPr marL="742950" indent="-285750">
              <a:spcBef>
                <a:spcPct val="20000"/>
              </a:spcBef>
              <a:buClr>
                <a:srgbClr val="FFFF00"/>
              </a:buClr>
              <a:buChar char="•"/>
              <a:defRPr sz="3600">
                <a:solidFill>
                  <a:srgbClr val="FFFF00"/>
                </a:solidFill>
                <a:latin typeface="Arial Narrow" panose="020B0606020202030204" pitchFamily="34" charset="0"/>
              </a:defRPr>
            </a:lvl2pPr>
            <a:lvl3pPr marL="1143000" indent="-228600">
              <a:spcBef>
                <a:spcPct val="20000"/>
              </a:spcBef>
              <a:buClr>
                <a:srgbClr val="FFFF00"/>
              </a:buClr>
              <a:buSzPct val="60000"/>
              <a:buFont typeface="Wingdings" panose="05000000000000000000" pitchFamily="2" charset="2"/>
              <a:buChar char="n"/>
              <a:defRPr sz="3200">
                <a:solidFill>
                  <a:srgbClr val="FFFF00"/>
                </a:solidFill>
                <a:latin typeface="Arial Narrow" panose="020B0606020202030204" pitchFamily="34" charset="0"/>
              </a:defRPr>
            </a:lvl3pPr>
            <a:lvl4pPr marL="1600200" indent="-228600">
              <a:spcBef>
                <a:spcPct val="20000"/>
              </a:spcBef>
              <a:buClr>
                <a:srgbClr val="FFFF00"/>
              </a:buClr>
              <a:buChar char="•"/>
              <a:defRPr sz="2800">
                <a:solidFill>
                  <a:srgbClr val="FFFF00"/>
                </a:solidFill>
                <a:latin typeface="Arial Narrow" panose="020B0606020202030204" pitchFamily="34" charset="0"/>
              </a:defRPr>
            </a:lvl4pPr>
            <a:lvl5pPr marL="2057400" indent="-228600">
              <a:spcBef>
                <a:spcPct val="20000"/>
              </a:spcBef>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5pPr>
            <a:lvl6pPr marL="25146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6pPr>
            <a:lvl7pPr marL="29718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7pPr>
            <a:lvl8pPr marL="34290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8pPr>
            <a:lvl9pPr marL="38862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9pPr>
          </a:lstStyle>
          <a:p>
            <a:pPr algn="ctr" eaLnBrk="1" hangingPunct="1">
              <a:spcBef>
                <a:spcPct val="0"/>
              </a:spcBef>
              <a:buClrTx/>
              <a:buSzTx/>
              <a:buFontTx/>
              <a:buNone/>
            </a:pPr>
            <a:r>
              <a:rPr lang="en-US" altLang="en-US" sz="2800" b="1" dirty="0">
                <a:solidFill>
                  <a:srgbClr val="0070C0"/>
                </a:solidFill>
                <a:latin typeface="Verdana" panose="020B0604030504040204" pitchFamily="34" charset="0"/>
              </a:rPr>
              <a:t>IHO – NIPPON FOUNDATION</a:t>
            </a:r>
            <a:endParaRPr lang="en-GB" altLang="en-US" sz="2800" dirty="0">
              <a:solidFill>
                <a:srgbClr val="0070C0"/>
              </a:solidFill>
              <a:latin typeface="Verdana" panose="020B0604030504040204" pitchFamily="34" charset="0"/>
            </a:endParaRPr>
          </a:p>
          <a:p>
            <a:pPr algn="ctr" eaLnBrk="1" hangingPunct="1">
              <a:spcBef>
                <a:spcPct val="0"/>
              </a:spcBef>
              <a:buClrTx/>
              <a:buSzTx/>
              <a:buFontTx/>
              <a:buNone/>
            </a:pPr>
            <a:r>
              <a:rPr lang="en-US" altLang="en-US" sz="2800" b="1" dirty="0">
                <a:solidFill>
                  <a:srgbClr val="0070C0"/>
                </a:solidFill>
                <a:latin typeface="Verdana" panose="020B0604030504040204" pitchFamily="34" charset="0"/>
              </a:rPr>
              <a:t>ALUMNI </a:t>
            </a:r>
            <a:r>
              <a:rPr lang="en-US" altLang="en-US" sz="2800" b="1" dirty="0" smtClean="0">
                <a:solidFill>
                  <a:srgbClr val="0070C0"/>
                </a:solidFill>
                <a:latin typeface="Verdana" panose="020B0604030504040204" pitchFamily="34" charset="0"/>
              </a:rPr>
              <a:t>SEMINAR</a:t>
            </a:r>
            <a:endParaRPr lang="en-GB" altLang="en-US" sz="2800" dirty="0">
              <a:solidFill>
                <a:srgbClr val="0070C0"/>
              </a:solidFill>
              <a:latin typeface="Verdana" panose="020B0604030504040204" pitchFamily="34" charset="0"/>
            </a:endParaRPr>
          </a:p>
        </p:txBody>
      </p:sp>
      <p:pic>
        <p:nvPicPr>
          <p:cNvPr id="7"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409" y="43452"/>
            <a:ext cx="1214688" cy="1214688"/>
          </a:xfrm>
          <a:prstGeom prst="rect">
            <a:avLst/>
          </a:prstGeom>
        </p:spPr>
      </p:pic>
    </p:spTree>
    <p:extLst>
      <p:ext uri="{BB962C8B-B14F-4D97-AF65-F5344CB8AC3E}">
        <p14:creationId xmlns:p14="http://schemas.microsoft.com/office/powerpoint/2010/main" val="24071651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Espace réservé du contenu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7440085" y="1676089"/>
            <a:ext cx="4607983" cy="2592387"/>
          </a:xfrm>
        </p:spPr>
      </p:pic>
      <p:pic>
        <p:nvPicPr>
          <p:cNvPr id="17411" name="Imag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2617" y="1676088"/>
            <a:ext cx="4604346" cy="2589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Imag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27351" y="4265614"/>
            <a:ext cx="4607983"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Rectangle 1"/>
          <p:cNvSpPr>
            <a:spLocks noChangeArrowheads="1"/>
          </p:cNvSpPr>
          <p:nvPr/>
        </p:nvSpPr>
        <p:spPr bwMode="auto">
          <a:xfrm>
            <a:off x="0" y="1130051"/>
            <a:ext cx="11855449"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sz="2800" dirty="0">
                <a:latin typeface="Arial" charset="0"/>
                <a:cs typeface="Arial" charset="0"/>
              </a:rPr>
              <a:t>Cartographic exercises</a:t>
            </a:r>
            <a:endParaRPr lang="en-GB" sz="2800" dirty="0">
              <a:latin typeface="Arial" charset="0"/>
              <a:cs typeface="Arial" charset="0"/>
            </a:endParaRPr>
          </a:p>
        </p:txBody>
      </p:sp>
      <p:pic>
        <p:nvPicPr>
          <p:cNvPr id="9"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831366" y="40944"/>
            <a:ext cx="1283262" cy="1205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3"/>
          <p:cNvSpPr>
            <a:spLocks noChangeArrowheads="1"/>
          </p:cNvSpPr>
          <p:nvPr/>
        </p:nvSpPr>
        <p:spPr bwMode="auto">
          <a:xfrm>
            <a:off x="2019869" y="89357"/>
            <a:ext cx="809312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FF00"/>
              </a:buClr>
              <a:buSzPct val="60000"/>
              <a:buFont typeface="Wingdings" panose="05000000000000000000" pitchFamily="2" charset="2"/>
              <a:buChar char="n"/>
              <a:defRPr sz="4000">
                <a:solidFill>
                  <a:srgbClr val="FFFF00"/>
                </a:solidFill>
                <a:latin typeface="Arial Narrow" panose="020B0606020202030204" pitchFamily="34" charset="0"/>
              </a:defRPr>
            </a:lvl1pPr>
            <a:lvl2pPr marL="742950" indent="-285750">
              <a:spcBef>
                <a:spcPct val="20000"/>
              </a:spcBef>
              <a:buClr>
                <a:srgbClr val="FFFF00"/>
              </a:buClr>
              <a:buChar char="•"/>
              <a:defRPr sz="3600">
                <a:solidFill>
                  <a:srgbClr val="FFFF00"/>
                </a:solidFill>
                <a:latin typeface="Arial Narrow" panose="020B0606020202030204" pitchFamily="34" charset="0"/>
              </a:defRPr>
            </a:lvl2pPr>
            <a:lvl3pPr marL="1143000" indent="-228600">
              <a:spcBef>
                <a:spcPct val="20000"/>
              </a:spcBef>
              <a:buClr>
                <a:srgbClr val="FFFF00"/>
              </a:buClr>
              <a:buSzPct val="60000"/>
              <a:buFont typeface="Wingdings" panose="05000000000000000000" pitchFamily="2" charset="2"/>
              <a:buChar char="n"/>
              <a:defRPr sz="3200">
                <a:solidFill>
                  <a:srgbClr val="FFFF00"/>
                </a:solidFill>
                <a:latin typeface="Arial Narrow" panose="020B0606020202030204" pitchFamily="34" charset="0"/>
              </a:defRPr>
            </a:lvl3pPr>
            <a:lvl4pPr marL="1600200" indent="-228600">
              <a:spcBef>
                <a:spcPct val="20000"/>
              </a:spcBef>
              <a:buClr>
                <a:srgbClr val="FFFF00"/>
              </a:buClr>
              <a:buChar char="•"/>
              <a:defRPr sz="2800">
                <a:solidFill>
                  <a:srgbClr val="FFFF00"/>
                </a:solidFill>
                <a:latin typeface="Arial Narrow" panose="020B0606020202030204" pitchFamily="34" charset="0"/>
              </a:defRPr>
            </a:lvl4pPr>
            <a:lvl5pPr marL="2057400" indent="-228600">
              <a:spcBef>
                <a:spcPct val="20000"/>
              </a:spcBef>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5pPr>
            <a:lvl6pPr marL="25146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6pPr>
            <a:lvl7pPr marL="29718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7pPr>
            <a:lvl8pPr marL="34290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8pPr>
            <a:lvl9pPr marL="38862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9pPr>
          </a:lstStyle>
          <a:p>
            <a:pPr algn="ctr" eaLnBrk="1" hangingPunct="1">
              <a:spcBef>
                <a:spcPct val="0"/>
              </a:spcBef>
              <a:buClrTx/>
              <a:buSzTx/>
              <a:buFontTx/>
              <a:buNone/>
            </a:pPr>
            <a:r>
              <a:rPr lang="en-US" altLang="en-US" sz="2800" b="1" dirty="0">
                <a:solidFill>
                  <a:srgbClr val="0070C0"/>
                </a:solidFill>
                <a:latin typeface="Verdana" panose="020B0604030504040204" pitchFamily="34" charset="0"/>
              </a:rPr>
              <a:t>IHO – NIPPON FOUNDATION</a:t>
            </a:r>
            <a:endParaRPr lang="en-GB" altLang="en-US" sz="2800" dirty="0">
              <a:solidFill>
                <a:srgbClr val="0070C0"/>
              </a:solidFill>
              <a:latin typeface="Verdana" panose="020B0604030504040204" pitchFamily="34" charset="0"/>
            </a:endParaRPr>
          </a:p>
          <a:p>
            <a:pPr algn="ctr" eaLnBrk="1" hangingPunct="1">
              <a:spcBef>
                <a:spcPct val="0"/>
              </a:spcBef>
              <a:buClrTx/>
              <a:buSzTx/>
              <a:buFontTx/>
              <a:buNone/>
            </a:pPr>
            <a:r>
              <a:rPr lang="en-US" altLang="en-US" sz="2800" b="1" dirty="0">
                <a:solidFill>
                  <a:srgbClr val="0070C0"/>
                </a:solidFill>
                <a:latin typeface="Verdana" panose="020B0604030504040204" pitchFamily="34" charset="0"/>
              </a:rPr>
              <a:t>ALUMNI </a:t>
            </a:r>
            <a:r>
              <a:rPr lang="en-US" altLang="en-US" sz="2800" b="1" dirty="0" smtClean="0">
                <a:solidFill>
                  <a:srgbClr val="0070C0"/>
                </a:solidFill>
                <a:latin typeface="Verdana" panose="020B0604030504040204" pitchFamily="34" charset="0"/>
              </a:rPr>
              <a:t>SEMINAR</a:t>
            </a:r>
            <a:endParaRPr lang="en-GB" altLang="en-US" sz="2800" dirty="0">
              <a:solidFill>
                <a:srgbClr val="0070C0"/>
              </a:solidFill>
              <a:latin typeface="Verdana" panose="020B0604030504040204" pitchFamily="34" charset="0"/>
            </a:endParaRPr>
          </a:p>
        </p:txBody>
      </p:sp>
      <p:pic>
        <p:nvPicPr>
          <p:cNvPr id="11"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409" y="43452"/>
            <a:ext cx="1214688" cy="1214688"/>
          </a:xfrm>
          <a:prstGeom prst="rect">
            <a:avLst/>
          </a:prstGeom>
        </p:spPr>
      </p:pic>
    </p:spTree>
    <p:extLst>
      <p:ext uri="{BB962C8B-B14F-4D97-AF65-F5344CB8AC3E}">
        <p14:creationId xmlns:p14="http://schemas.microsoft.com/office/powerpoint/2010/main" val="28225558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2"/>
          <p:cNvSpPr>
            <a:spLocks noGrp="1"/>
          </p:cNvSpPr>
          <p:nvPr>
            <p:ph type="title"/>
          </p:nvPr>
        </p:nvSpPr>
        <p:spPr>
          <a:xfrm>
            <a:off x="609600" y="1341897"/>
            <a:ext cx="10972800" cy="1029114"/>
          </a:xfrm>
        </p:spPr>
        <p:txBody>
          <a:bodyPr/>
          <a:lstStyle/>
          <a:p>
            <a:pPr algn="just" eaLnBrk="1" hangingPunct="1"/>
            <a:r>
              <a:rPr lang="en-US" sz="2800" dirty="0" smtClean="0">
                <a:solidFill>
                  <a:schemeClr val="tx1"/>
                </a:solidFill>
                <a:latin typeface="Arial" charset="0"/>
                <a:cs typeface="Arial" charset="0"/>
              </a:rPr>
              <a:t>2. The second module was about Hydrographic Data Processing and the right way to produce different Notices to Mariners.</a:t>
            </a:r>
            <a:endParaRPr lang="en-GB" sz="2800" dirty="0" smtClean="0">
              <a:solidFill>
                <a:schemeClr val="tx1"/>
              </a:solidFill>
              <a:latin typeface="Arial" charset="0"/>
              <a:cs typeface="Arial" charset="0"/>
            </a:endParaRPr>
          </a:p>
        </p:txBody>
      </p:sp>
      <p:pic>
        <p:nvPicPr>
          <p:cNvPr id="18435" name="Imag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584" y="2634501"/>
            <a:ext cx="4290483" cy="241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Imag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05842" y="4621351"/>
            <a:ext cx="3974962" cy="2236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Imag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95727" y="3636278"/>
            <a:ext cx="4098240" cy="2305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831366" y="40944"/>
            <a:ext cx="1283262" cy="1205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3"/>
          <p:cNvSpPr>
            <a:spLocks noChangeArrowheads="1"/>
          </p:cNvSpPr>
          <p:nvPr/>
        </p:nvSpPr>
        <p:spPr bwMode="auto">
          <a:xfrm>
            <a:off x="2019869" y="89357"/>
            <a:ext cx="809312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FF00"/>
              </a:buClr>
              <a:buSzPct val="60000"/>
              <a:buFont typeface="Wingdings" panose="05000000000000000000" pitchFamily="2" charset="2"/>
              <a:buChar char="n"/>
              <a:defRPr sz="4000">
                <a:solidFill>
                  <a:srgbClr val="FFFF00"/>
                </a:solidFill>
                <a:latin typeface="Arial Narrow" panose="020B0606020202030204" pitchFamily="34" charset="0"/>
              </a:defRPr>
            </a:lvl1pPr>
            <a:lvl2pPr marL="742950" indent="-285750">
              <a:spcBef>
                <a:spcPct val="20000"/>
              </a:spcBef>
              <a:buClr>
                <a:srgbClr val="FFFF00"/>
              </a:buClr>
              <a:buChar char="•"/>
              <a:defRPr sz="3600">
                <a:solidFill>
                  <a:srgbClr val="FFFF00"/>
                </a:solidFill>
                <a:latin typeface="Arial Narrow" panose="020B0606020202030204" pitchFamily="34" charset="0"/>
              </a:defRPr>
            </a:lvl2pPr>
            <a:lvl3pPr marL="1143000" indent="-228600">
              <a:spcBef>
                <a:spcPct val="20000"/>
              </a:spcBef>
              <a:buClr>
                <a:srgbClr val="FFFF00"/>
              </a:buClr>
              <a:buSzPct val="60000"/>
              <a:buFont typeface="Wingdings" panose="05000000000000000000" pitchFamily="2" charset="2"/>
              <a:buChar char="n"/>
              <a:defRPr sz="3200">
                <a:solidFill>
                  <a:srgbClr val="FFFF00"/>
                </a:solidFill>
                <a:latin typeface="Arial Narrow" panose="020B0606020202030204" pitchFamily="34" charset="0"/>
              </a:defRPr>
            </a:lvl3pPr>
            <a:lvl4pPr marL="1600200" indent="-228600">
              <a:spcBef>
                <a:spcPct val="20000"/>
              </a:spcBef>
              <a:buClr>
                <a:srgbClr val="FFFF00"/>
              </a:buClr>
              <a:buChar char="•"/>
              <a:defRPr sz="2800">
                <a:solidFill>
                  <a:srgbClr val="FFFF00"/>
                </a:solidFill>
                <a:latin typeface="Arial Narrow" panose="020B0606020202030204" pitchFamily="34" charset="0"/>
              </a:defRPr>
            </a:lvl4pPr>
            <a:lvl5pPr marL="2057400" indent="-228600">
              <a:spcBef>
                <a:spcPct val="20000"/>
              </a:spcBef>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5pPr>
            <a:lvl6pPr marL="25146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6pPr>
            <a:lvl7pPr marL="29718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7pPr>
            <a:lvl8pPr marL="34290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8pPr>
            <a:lvl9pPr marL="38862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9pPr>
          </a:lstStyle>
          <a:p>
            <a:pPr algn="ctr" eaLnBrk="1" hangingPunct="1">
              <a:spcBef>
                <a:spcPct val="0"/>
              </a:spcBef>
              <a:buClrTx/>
              <a:buSzTx/>
              <a:buFontTx/>
              <a:buNone/>
            </a:pPr>
            <a:r>
              <a:rPr lang="en-US" altLang="en-US" sz="2800" b="1" dirty="0">
                <a:solidFill>
                  <a:srgbClr val="0070C0"/>
                </a:solidFill>
                <a:latin typeface="Verdana" panose="020B0604030504040204" pitchFamily="34" charset="0"/>
              </a:rPr>
              <a:t>IHO – NIPPON FOUNDATION</a:t>
            </a:r>
            <a:endParaRPr lang="en-GB" altLang="en-US" sz="2800" dirty="0">
              <a:solidFill>
                <a:srgbClr val="0070C0"/>
              </a:solidFill>
              <a:latin typeface="Verdana" panose="020B0604030504040204" pitchFamily="34" charset="0"/>
            </a:endParaRPr>
          </a:p>
          <a:p>
            <a:pPr algn="ctr" eaLnBrk="1" hangingPunct="1">
              <a:spcBef>
                <a:spcPct val="0"/>
              </a:spcBef>
              <a:buClrTx/>
              <a:buSzTx/>
              <a:buFontTx/>
              <a:buNone/>
            </a:pPr>
            <a:r>
              <a:rPr lang="en-US" altLang="en-US" sz="2800" b="1" dirty="0">
                <a:solidFill>
                  <a:srgbClr val="0070C0"/>
                </a:solidFill>
                <a:latin typeface="Verdana" panose="020B0604030504040204" pitchFamily="34" charset="0"/>
              </a:rPr>
              <a:t>ALUMNI </a:t>
            </a:r>
            <a:r>
              <a:rPr lang="en-US" altLang="en-US" sz="2800" b="1" dirty="0" smtClean="0">
                <a:solidFill>
                  <a:srgbClr val="0070C0"/>
                </a:solidFill>
                <a:latin typeface="Verdana" panose="020B0604030504040204" pitchFamily="34" charset="0"/>
              </a:rPr>
              <a:t>SEMINAR</a:t>
            </a:r>
            <a:endParaRPr lang="en-GB" altLang="en-US" sz="2800" dirty="0">
              <a:solidFill>
                <a:srgbClr val="0070C0"/>
              </a:solidFill>
              <a:latin typeface="Verdana" panose="020B0604030504040204" pitchFamily="34" charset="0"/>
            </a:endParaRPr>
          </a:p>
        </p:txBody>
      </p:sp>
      <p:pic>
        <p:nvPicPr>
          <p:cNvPr id="11"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409" y="43452"/>
            <a:ext cx="1214688" cy="1214688"/>
          </a:xfrm>
          <a:prstGeom prst="rect">
            <a:avLst/>
          </a:prstGeom>
        </p:spPr>
      </p:pic>
    </p:spTree>
    <p:extLst>
      <p:ext uri="{BB962C8B-B14F-4D97-AF65-F5344CB8AC3E}">
        <p14:creationId xmlns:p14="http://schemas.microsoft.com/office/powerpoint/2010/main" val="12852511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3934" y="1233913"/>
            <a:ext cx="11904133" cy="2392963"/>
          </a:xfrm>
          <a:prstGeom prst="rect">
            <a:avLst/>
          </a:prstGeom>
        </p:spPr>
        <p:txBody>
          <a:bodyPr>
            <a:spAutoFit/>
          </a:bodyPr>
          <a:lstStyle/>
          <a:p>
            <a:pPr algn="just" eaLnBrk="1" fontAlgn="auto" hangingPunct="1">
              <a:lnSpc>
                <a:spcPct val="115000"/>
              </a:lnSpc>
              <a:spcAft>
                <a:spcPts val="1000"/>
              </a:spcAft>
              <a:defRPr/>
            </a:pPr>
            <a:r>
              <a:rPr lang="en-US" sz="2600" dirty="0">
                <a:latin typeface="Arial" panose="020B0604020202020204" pitchFamily="34" charset="0"/>
                <a:ea typeface="+mj-ea"/>
                <a:cs typeface="Arial" panose="020B0604020202020204" pitchFamily="34" charset="0"/>
              </a:rPr>
              <a:t>3. And the last one was Electronic Navigational Charts (ENC’s) which was about the production of the ENC’s in IHO standards and the correct way to control and validate them. I had the opportunity to work with </a:t>
            </a:r>
            <a:r>
              <a:rPr lang="en-US" sz="2600" dirty="0" err="1">
                <a:latin typeface="Arial" panose="020B0604020202020204" pitchFamily="34" charset="0"/>
                <a:ea typeface="+mj-ea"/>
                <a:cs typeface="Arial" panose="020B0604020202020204" pitchFamily="34" charset="0"/>
              </a:rPr>
              <a:t>Dkart</a:t>
            </a:r>
            <a:r>
              <a:rPr lang="en-US" sz="2600" dirty="0">
                <a:latin typeface="Arial" panose="020B0604020202020204" pitchFamily="34" charset="0"/>
                <a:ea typeface="+mj-ea"/>
                <a:cs typeface="Arial" panose="020B0604020202020204" pitchFamily="34" charset="0"/>
              </a:rPr>
              <a:t>, software which is used in my office. So It was easy for me, when I returned back home, to start directly working on ENCs.</a:t>
            </a:r>
            <a:endParaRPr lang="en-GB" sz="2600" dirty="0">
              <a:latin typeface="Arial" panose="020B0604020202020204" pitchFamily="34" charset="0"/>
              <a:ea typeface="+mj-ea"/>
              <a:cs typeface="Arial" panose="020B0604020202020204" pitchFamily="34" charset="0"/>
            </a:endParaRPr>
          </a:p>
        </p:txBody>
      </p:sp>
      <p:pic>
        <p:nvPicPr>
          <p:cNvPr id="19459"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710302" y="3393839"/>
            <a:ext cx="3321049" cy="3336925"/>
          </a:xfrm>
        </p:spPr>
      </p:pic>
      <p:pic>
        <p:nvPicPr>
          <p:cNvPr id="19460" name="Imag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9118" y="3868838"/>
            <a:ext cx="4718049"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Imag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30140" y="3381963"/>
            <a:ext cx="3302193" cy="3318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831366" y="40944"/>
            <a:ext cx="1283262" cy="1205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3"/>
          <p:cNvSpPr>
            <a:spLocks noChangeArrowheads="1"/>
          </p:cNvSpPr>
          <p:nvPr/>
        </p:nvSpPr>
        <p:spPr bwMode="auto">
          <a:xfrm>
            <a:off x="2019869" y="89357"/>
            <a:ext cx="809312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FF00"/>
              </a:buClr>
              <a:buSzPct val="60000"/>
              <a:buFont typeface="Wingdings" panose="05000000000000000000" pitchFamily="2" charset="2"/>
              <a:buChar char="n"/>
              <a:defRPr sz="4000">
                <a:solidFill>
                  <a:srgbClr val="FFFF00"/>
                </a:solidFill>
                <a:latin typeface="Arial Narrow" panose="020B0606020202030204" pitchFamily="34" charset="0"/>
              </a:defRPr>
            </a:lvl1pPr>
            <a:lvl2pPr marL="742950" indent="-285750">
              <a:spcBef>
                <a:spcPct val="20000"/>
              </a:spcBef>
              <a:buClr>
                <a:srgbClr val="FFFF00"/>
              </a:buClr>
              <a:buChar char="•"/>
              <a:defRPr sz="3600">
                <a:solidFill>
                  <a:srgbClr val="FFFF00"/>
                </a:solidFill>
                <a:latin typeface="Arial Narrow" panose="020B0606020202030204" pitchFamily="34" charset="0"/>
              </a:defRPr>
            </a:lvl2pPr>
            <a:lvl3pPr marL="1143000" indent="-228600">
              <a:spcBef>
                <a:spcPct val="20000"/>
              </a:spcBef>
              <a:buClr>
                <a:srgbClr val="FFFF00"/>
              </a:buClr>
              <a:buSzPct val="60000"/>
              <a:buFont typeface="Wingdings" panose="05000000000000000000" pitchFamily="2" charset="2"/>
              <a:buChar char="n"/>
              <a:defRPr sz="3200">
                <a:solidFill>
                  <a:srgbClr val="FFFF00"/>
                </a:solidFill>
                <a:latin typeface="Arial Narrow" panose="020B0606020202030204" pitchFamily="34" charset="0"/>
              </a:defRPr>
            </a:lvl3pPr>
            <a:lvl4pPr marL="1600200" indent="-228600">
              <a:spcBef>
                <a:spcPct val="20000"/>
              </a:spcBef>
              <a:buClr>
                <a:srgbClr val="FFFF00"/>
              </a:buClr>
              <a:buChar char="•"/>
              <a:defRPr sz="2800">
                <a:solidFill>
                  <a:srgbClr val="FFFF00"/>
                </a:solidFill>
                <a:latin typeface="Arial Narrow" panose="020B0606020202030204" pitchFamily="34" charset="0"/>
              </a:defRPr>
            </a:lvl4pPr>
            <a:lvl5pPr marL="2057400" indent="-228600">
              <a:spcBef>
                <a:spcPct val="20000"/>
              </a:spcBef>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5pPr>
            <a:lvl6pPr marL="25146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6pPr>
            <a:lvl7pPr marL="29718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7pPr>
            <a:lvl8pPr marL="34290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8pPr>
            <a:lvl9pPr marL="38862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9pPr>
          </a:lstStyle>
          <a:p>
            <a:pPr algn="ctr" eaLnBrk="1" hangingPunct="1">
              <a:spcBef>
                <a:spcPct val="0"/>
              </a:spcBef>
              <a:buClrTx/>
              <a:buSzTx/>
              <a:buFontTx/>
              <a:buNone/>
            </a:pPr>
            <a:r>
              <a:rPr lang="en-US" altLang="en-US" sz="2800" b="1" dirty="0">
                <a:solidFill>
                  <a:srgbClr val="0070C0"/>
                </a:solidFill>
                <a:latin typeface="Verdana" panose="020B0604030504040204" pitchFamily="34" charset="0"/>
              </a:rPr>
              <a:t>IHO – NIPPON FOUNDATION</a:t>
            </a:r>
            <a:endParaRPr lang="en-GB" altLang="en-US" sz="2800" dirty="0">
              <a:solidFill>
                <a:srgbClr val="0070C0"/>
              </a:solidFill>
              <a:latin typeface="Verdana" panose="020B0604030504040204" pitchFamily="34" charset="0"/>
            </a:endParaRPr>
          </a:p>
          <a:p>
            <a:pPr algn="ctr" eaLnBrk="1" hangingPunct="1">
              <a:spcBef>
                <a:spcPct val="0"/>
              </a:spcBef>
              <a:buClrTx/>
              <a:buSzTx/>
              <a:buFontTx/>
              <a:buNone/>
            </a:pPr>
            <a:r>
              <a:rPr lang="en-US" altLang="en-US" sz="2800" b="1" dirty="0">
                <a:solidFill>
                  <a:srgbClr val="0070C0"/>
                </a:solidFill>
                <a:latin typeface="Verdana" panose="020B0604030504040204" pitchFamily="34" charset="0"/>
              </a:rPr>
              <a:t>ALUMNI </a:t>
            </a:r>
            <a:r>
              <a:rPr lang="en-US" altLang="en-US" sz="2800" b="1" dirty="0" smtClean="0">
                <a:solidFill>
                  <a:srgbClr val="0070C0"/>
                </a:solidFill>
                <a:latin typeface="Verdana" panose="020B0604030504040204" pitchFamily="34" charset="0"/>
              </a:rPr>
              <a:t>SEMINAR</a:t>
            </a:r>
            <a:endParaRPr lang="en-GB" altLang="en-US" sz="2800" dirty="0">
              <a:solidFill>
                <a:srgbClr val="0070C0"/>
              </a:solidFill>
              <a:latin typeface="Verdana" panose="020B0604030504040204" pitchFamily="34" charset="0"/>
            </a:endParaRPr>
          </a:p>
        </p:txBody>
      </p:sp>
      <p:pic>
        <p:nvPicPr>
          <p:cNvPr id="11"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409" y="43452"/>
            <a:ext cx="1214688" cy="1214688"/>
          </a:xfrm>
          <a:prstGeom prst="rect">
            <a:avLst/>
          </a:prstGeom>
        </p:spPr>
      </p:pic>
    </p:spTree>
    <p:extLst>
      <p:ext uri="{BB962C8B-B14F-4D97-AF65-F5344CB8AC3E}">
        <p14:creationId xmlns:p14="http://schemas.microsoft.com/office/powerpoint/2010/main" val="32095675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re 2"/>
          <p:cNvSpPr>
            <a:spLocks noGrp="1"/>
          </p:cNvSpPr>
          <p:nvPr>
            <p:ph type="title"/>
          </p:nvPr>
        </p:nvSpPr>
        <p:spPr>
          <a:xfrm>
            <a:off x="143934" y="1627938"/>
            <a:ext cx="11808884" cy="2016125"/>
          </a:xfrm>
        </p:spPr>
        <p:txBody>
          <a:bodyPr/>
          <a:lstStyle/>
          <a:p>
            <a:pPr algn="just" eaLnBrk="1" hangingPunct="1"/>
            <a:r>
              <a:rPr lang="en-US" sz="2800" smtClean="0">
                <a:solidFill>
                  <a:schemeClr val="tx1"/>
                </a:solidFill>
                <a:latin typeface="Arial" charset="0"/>
                <a:cs typeface="Arial" charset="0"/>
              </a:rPr>
              <a:t>In each module many exercises were done, and too many exams. Every Friday, which was last day of the week, we had one exam to summarize what we studied over the week. A final exam of each module was done too.</a:t>
            </a:r>
            <a:endParaRPr lang="en-GB" sz="2800" smtClean="0">
              <a:solidFill>
                <a:schemeClr val="tx1"/>
              </a:solidFill>
              <a:latin typeface="Arial" charset="0"/>
              <a:cs typeface="Arial" charset="0"/>
            </a:endParaRPr>
          </a:p>
        </p:txBody>
      </p:sp>
      <p:pic>
        <p:nvPicPr>
          <p:cNvPr id="20483" name="Imag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88924" y="3472985"/>
            <a:ext cx="5712033" cy="32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538" y="3532360"/>
            <a:ext cx="6213252" cy="3105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831366" y="40944"/>
            <a:ext cx="1283262" cy="1205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p:cNvSpPr>
            <a:spLocks noChangeArrowheads="1"/>
          </p:cNvSpPr>
          <p:nvPr/>
        </p:nvSpPr>
        <p:spPr bwMode="auto">
          <a:xfrm>
            <a:off x="2019869" y="89357"/>
            <a:ext cx="809312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FF00"/>
              </a:buClr>
              <a:buSzPct val="60000"/>
              <a:buFont typeface="Wingdings" panose="05000000000000000000" pitchFamily="2" charset="2"/>
              <a:buChar char="n"/>
              <a:defRPr sz="4000">
                <a:solidFill>
                  <a:srgbClr val="FFFF00"/>
                </a:solidFill>
                <a:latin typeface="Arial Narrow" panose="020B0606020202030204" pitchFamily="34" charset="0"/>
              </a:defRPr>
            </a:lvl1pPr>
            <a:lvl2pPr marL="742950" indent="-285750">
              <a:spcBef>
                <a:spcPct val="20000"/>
              </a:spcBef>
              <a:buClr>
                <a:srgbClr val="FFFF00"/>
              </a:buClr>
              <a:buChar char="•"/>
              <a:defRPr sz="3600">
                <a:solidFill>
                  <a:srgbClr val="FFFF00"/>
                </a:solidFill>
                <a:latin typeface="Arial Narrow" panose="020B0606020202030204" pitchFamily="34" charset="0"/>
              </a:defRPr>
            </a:lvl2pPr>
            <a:lvl3pPr marL="1143000" indent="-228600">
              <a:spcBef>
                <a:spcPct val="20000"/>
              </a:spcBef>
              <a:buClr>
                <a:srgbClr val="FFFF00"/>
              </a:buClr>
              <a:buSzPct val="60000"/>
              <a:buFont typeface="Wingdings" panose="05000000000000000000" pitchFamily="2" charset="2"/>
              <a:buChar char="n"/>
              <a:defRPr sz="3200">
                <a:solidFill>
                  <a:srgbClr val="FFFF00"/>
                </a:solidFill>
                <a:latin typeface="Arial Narrow" panose="020B0606020202030204" pitchFamily="34" charset="0"/>
              </a:defRPr>
            </a:lvl3pPr>
            <a:lvl4pPr marL="1600200" indent="-228600">
              <a:spcBef>
                <a:spcPct val="20000"/>
              </a:spcBef>
              <a:buClr>
                <a:srgbClr val="FFFF00"/>
              </a:buClr>
              <a:buChar char="•"/>
              <a:defRPr sz="2800">
                <a:solidFill>
                  <a:srgbClr val="FFFF00"/>
                </a:solidFill>
                <a:latin typeface="Arial Narrow" panose="020B0606020202030204" pitchFamily="34" charset="0"/>
              </a:defRPr>
            </a:lvl4pPr>
            <a:lvl5pPr marL="2057400" indent="-228600">
              <a:spcBef>
                <a:spcPct val="20000"/>
              </a:spcBef>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5pPr>
            <a:lvl6pPr marL="25146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6pPr>
            <a:lvl7pPr marL="29718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7pPr>
            <a:lvl8pPr marL="34290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8pPr>
            <a:lvl9pPr marL="38862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9pPr>
          </a:lstStyle>
          <a:p>
            <a:pPr algn="ctr" eaLnBrk="1" hangingPunct="1">
              <a:spcBef>
                <a:spcPct val="0"/>
              </a:spcBef>
              <a:buClrTx/>
              <a:buSzTx/>
              <a:buFontTx/>
              <a:buNone/>
            </a:pPr>
            <a:r>
              <a:rPr lang="en-US" altLang="en-US" sz="2800" b="1" dirty="0">
                <a:solidFill>
                  <a:srgbClr val="0070C0"/>
                </a:solidFill>
                <a:latin typeface="Verdana" panose="020B0604030504040204" pitchFamily="34" charset="0"/>
              </a:rPr>
              <a:t>IHO – NIPPON FOUNDATION</a:t>
            </a:r>
            <a:endParaRPr lang="en-GB" altLang="en-US" sz="2800" dirty="0">
              <a:solidFill>
                <a:srgbClr val="0070C0"/>
              </a:solidFill>
              <a:latin typeface="Verdana" panose="020B0604030504040204" pitchFamily="34" charset="0"/>
            </a:endParaRPr>
          </a:p>
          <a:p>
            <a:pPr algn="ctr" eaLnBrk="1" hangingPunct="1">
              <a:spcBef>
                <a:spcPct val="0"/>
              </a:spcBef>
              <a:buClrTx/>
              <a:buSzTx/>
              <a:buFontTx/>
              <a:buNone/>
            </a:pPr>
            <a:r>
              <a:rPr lang="en-US" altLang="en-US" sz="2800" b="1" dirty="0">
                <a:solidFill>
                  <a:srgbClr val="0070C0"/>
                </a:solidFill>
                <a:latin typeface="Verdana" panose="020B0604030504040204" pitchFamily="34" charset="0"/>
              </a:rPr>
              <a:t>ALUMNI </a:t>
            </a:r>
            <a:r>
              <a:rPr lang="en-US" altLang="en-US" sz="2800" b="1" dirty="0" smtClean="0">
                <a:solidFill>
                  <a:srgbClr val="0070C0"/>
                </a:solidFill>
                <a:latin typeface="Verdana" panose="020B0604030504040204" pitchFamily="34" charset="0"/>
              </a:rPr>
              <a:t>SEMINAR</a:t>
            </a:r>
            <a:endParaRPr lang="en-GB" altLang="en-US" sz="2800" dirty="0">
              <a:solidFill>
                <a:srgbClr val="0070C0"/>
              </a:solidFill>
              <a:latin typeface="Verdana" panose="020B0604030504040204" pitchFamily="34" charset="0"/>
            </a:endParaRPr>
          </a:p>
        </p:txBody>
      </p:sp>
      <p:pic>
        <p:nvPicPr>
          <p:cNvPr id="10"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409" y="43452"/>
            <a:ext cx="1214688" cy="1214688"/>
          </a:xfrm>
          <a:prstGeom prst="rect">
            <a:avLst/>
          </a:prstGeom>
        </p:spPr>
      </p:pic>
    </p:spTree>
    <p:extLst>
      <p:ext uri="{BB962C8B-B14F-4D97-AF65-F5344CB8AC3E}">
        <p14:creationId xmlns:p14="http://schemas.microsoft.com/office/powerpoint/2010/main" val="21814760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2284</TotalTime>
  <Words>789</Words>
  <Application>Microsoft Office PowerPoint</Application>
  <PresentationFormat>Personnalisé</PresentationFormat>
  <Paragraphs>85</Paragraphs>
  <Slides>21</Slides>
  <Notes>0</Notes>
  <HiddenSlides>0</HiddenSlides>
  <MMClips>0</MMClips>
  <ScaleCrop>false</ScaleCrop>
  <HeadingPairs>
    <vt:vector size="4" baseType="variant">
      <vt:variant>
        <vt:lpstr>Thème</vt:lpstr>
      </vt:variant>
      <vt:variant>
        <vt:i4>1</vt:i4>
      </vt:variant>
      <vt:variant>
        <vt:lpstr>Titres des diapositives</vt:lpstr>
      </vt:variant>
      <vt:variant>
        <vt:i4>21</vt:i4>
      </vt:variant>
    </vt:vector>
  </HeadingPairs>
  <TitlesOfParts>
    <vt:vector size="22" baseType="lpstr">
      <vt:lpstr>Office Theme</vt:lpstr>
      <vt:lpstr>IHO – NIPPON FOUNDATION ALUMNI SEMINAR-2019 Singapore from 29 to 31 October 2019</vt:lpstr>
      <vt:lpstr> Self introduction</vt:lpstr>
      <vt:lpstr> My career path and projects</vt:lpstr>
      <vt:lpstr>Présentation PowerPoint</vt:lpstr>
      <vt:lpstr>The first one was Marine Cartography which consisted on the basic procedures and steps to produce navigational charts in IHO standards. We studied many things in this module among them: chart symbols and abbreviations, chart text –type styles, navigational dangers, nature of seabed, topography and charts, depth unit and selection, depth contour, navigational aids, navigational lights, navigational buoys IALA.</vt:lpstr>
      <vt:lpstr>Présentation PowerPoint</vt:lpstr>
      <vt:lpstr>2. The second module was about Hydrographic Data Processing and the right way to produce different Notices to Mariners.</vt:lpstr>
      <vt:lpstr>Présentation PowerPoint</vt:lpstr>
      <vt:lpstr>In each module many exercises were done, and too many exams. Every Friday, which was last day of the week, we had one exam to summarize what we studied over the week. A final exam of each module was done too.</vt:lpstr>
      <vt:lpstr>Présentation PowerPoint</vt:lpstr>
      <vt:lpstr>Very supportive and serious training staff</vt:lpstr>
      <vt:lpstr>Présentation PowerPoint</vt:lpstr>
      <vt:lpstr>Présentation PowerPoint</vt:lpstr>
      <vt:lpstr>Many places, around the UK, were visited</vt:lpstr>
      <vt:lpstr>For not get bored of the course</vt:lpstr>
      <vt:lpstr>Just between trainees</vt:lpstr>
      <vt:lpstr>Taste different dishes </vt:lpstr>
      <vt:lpstr>When I went back to the Algerian Hydrographic Office, and thanks to the course, many things have been changed to the better, especially in the procedures of establishing nautical charts and the processing of hydrographic data, it’s now going faster and more adequate to the IHO standards. </vt:lpstr>
      <vt:lpstr>Présentation PowerPoint</vt:lpstr>
      <vt:lpstr>Suggestion for the future</vt:lpstr>
      <vt:lpstr>IHO – NIPPON FOUNDATION ALUMNI SEMINAR-2019 Singapore from 29 to 31 October 2019</vt:lpstr>
    </vt:vector>
  </TitlesOfParts>
  <Company>IHO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POJ</dc:creator>
  <cp:lastModifiedBy>PC</cp:lastModifiedBy>
  <cp:revision>28</cp:revision>
  <dcterms:created xsi:type="dcterms:W3CDTF">2019-10-04T14:42:16Z</dcterms:created>
  <dcterms:modified xsi:type="dcterms:W3CDTF">2019-10-29T00:43:30Z</dcterms:modified>
</cp:coreProperties>
</file>